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9FC54-8A47-494A-9B58-C535BA5AB1A3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02938-862F-418D-B097-86CD8F94C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98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C017FC1-0C0F-4E27-937D-1D1CB19C92FF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746E1B2-6A6D-4268-98A9-ED97B4FC4555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【</a:t>
            </a:r>
            <a:r>
              <a:rPr lang="zh-CN" altLang="en-US" smtClean="0"/>
              <a:t>人教版</a:t>
            </a:r>
            <a:r>
              <a:rPr lang="en-US" altLang="zh-CN" smtClean="0"/>
              <a:t>】2017</a:t>
            </a:r>
            <a:r>
              <a:rPr lang="zh-CN" altLang="en-US" smtClean="0"/>
              <a:t>春八年级物理下册：</a:t>
            </a:r>
            <a:r>
              <a:rPr lang="en-US" altLang="zh-CN" smtClean="0"/>
              <a:t>10.1《</a:t>
            </a:r>
            <a:r>
              <a:rPr lang="zh-CN" altLang="en-US" smtClean="0"/>
              <a:t>浮力</a:t>
            </a:r>
            <a:r>
              <a:rPr lang="en-US" altLang="zh-CN" smtClean="0"/>
              <a:t>》ppt</a:t>
            </a:r>
            <a:r>
              <a:rPr lang="zh-CN" altLang="en-US" smtClean="0"/>
              <a:t>课件</a:t>
            </a:r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C63B2DD-34A8-4214-B644-86CD61CCB0FF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9EBA795-90C1-4B41-9BBA-406B41830BE5}" type="slidenum">
              <a:rPr lang="zh-CN" altLang="en-US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ADFBD56-14C7-4D31-90A4-46D955D57D03}" type="slidenum">
              <a:rPr lang="zh-CN" altLang="en-US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8A93938-77E9-4173-9B19-B777BDDFDBB9}" type="slidenum">
              <a:rPr lang="zh-CN" altLang="en-US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31C75C8-3264-43E0-A66D-E9194FE95A17}" type="slidenum">
              <a:rPr lang="zh-CN" altLang="en-US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0001.&#22303;&#35910;&#32593;-&#28014;&#21147;&#20135;&#29983;&#30340;&#21407;&#22240;.flv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0001.&#22303;&#35910;&#32593;-&#28014;&#21147;&#30340;&#22823;&#23567;&#36319;&#21738;&#20123;&#22240;&#32032;&#26377;&#20851;.flv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1993B79.TIF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3248025" y="2214563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2867025" y="2219325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100" name="Rectangle 9"/>
          <p:cNvSpPr>
            <a:spLocks noChangeArrowheads="1"/>
          </p:cNvSpPr>
          <p:nvPr/>
        </p:nvSpPr>
        <p:spPr bwMode="auto">
          <a:xfrm>
            <a:off x="3514725" y="2290763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101" name="Rectangle 11"/>
          <p:cNvSpPr>
            <a:spLocks noChangeArrowheads="1"/>
          </p:cNvSpPr>
          <p:nvPr/>
        </p:nvSpPr>
        <p:spPr bwMode="auto">
          <a:xfrm>
            <a:off x="2624138" y="2024063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102" name="TextBox 13"/>
          <p:cNvSpPr txBox="1">
            <a:spLocks noChangeArrowheads="1"/>
          </p:cNvSpPr>
          <p:nvPr/>
        </p:nvSpPr>
        <p:spPr bwMode="auto">
          <a:xfrm>
            <a:off x="1187450" y="333375"/>
            <a:ext cx="648017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 dirty="0">
                <a:solidFill>
                  <a:srgbClr val="0000FF"/>
                </a:solidFill>
              </a:rPr>
              <a:t>第 十 章</a:t>
            </a:r>
            <a:r>
              <a:rPr lang="en-US" altLang="zh-CN" sz="6000" dirty="0">
                <a:solidFill>
                  <a:srgbClr val="0000FF"/>
                </a:solidFill>
              </a:rPr>
              <a:t>    </a:t>
            </a:r>
            <a:r>
              <a:rPr lang="zh-CN" altLang="en-US" sz="6000" dirty="0">
                <a:solidFill>
                  <a:srgbClr val="0000FF"/>
                </a:solidFill>
              </a:rPr>
              <a:t>浮力</a:t>
            </a:r>
          </a:p>
        </p:txBody>
      </p:sp>
      <p:sp>
        <p:nvSpPr>
          <p:cNvPr id="4103" name="TextBox 13"/>
          <p:cNvSpPr txBox="1">
            <a:spLocks noChangeArrowheads="1"/>
          </p:cNvSpPr>
          <p:nvPr/>
        </p:nvSpPr>
        <p:spPr bwMode="auto">
          <a:xfrm>
            <a:off x="1043608" y="1608932"/>
            <a:ext cx="61198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 dirty="0">
                <a:solidFill>
                  <a:srgbClr val="0000FF"/>
                </a:solidFill>
              </a:rPr>
              <a:t>第</a:t>
            </a:r>
            <a:r>
              <a:rPr lang="en-US" altLang="zh-CN" sz="4800" dirty="0">
                <a:solidFill>
                  <a:srgbClr val="0000FF"/>
                </a:solidFill>
              </a:rPr>
              <a:t>1</a:t>
            </a:r>
            <a:r>
              <a:rPr lang="zh-CN" altLang="en-US" sz="4800" dirty="0">
                <a:solidFill>
                  <a:srgbClr val="0000FF"/>
                </a:solidFill>
              </a:rPr>
              <a:t>节  浮力</a:t>
            </a:r>
          </a:p>
        </p:txBody>
      </p:sp>
      <p:pic>
        <p:nvPicPr>
          <p:cNvPr id="4105" name="Picture 9" descr="https://gimg2.baidu.com/image_search/src=http%3A%2F%2Fbpic.588ku.com%2Felement_origin_min_pic%2F17%2F03%2F22%2F8401ee26b1e80bfa0b5dbad735f30efb.jpg&amp;refer=http%3A%2F%2Fbpic.588ku.com&amp;app=2002&amp;size=f9999,10000&amp;q=a80&amp;n=0&amp;g=0n&amp;fmt=jpeg?sec=1615180585&amp;t=dcd2e8aee014f5092923bc716063dbb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492896"/>
            <a:ext cx="5543649" cy="368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008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8" name="Rectangle 12"/>
          <p:cNvSpPr>
            <a:spLocks noChangeArrowheads="1"/>
          </p:cNvSpPr>
          <p:nvPr/>
        </p:nvSpPr>
        <p:spPr bwMode="auto">
          <a:xfrm>
            <a:off x="1219200" y="5486400"/>
            <a:ext cx="7391400" cy="1143000"/>
          </a:xfrm>
          <a:prstGeom prst="rect">
            <a:avLst/>
          </a:prstGeom>
          <a:gradFill rotWithShape="1">
            <a:gsLst>
              <a:gs pos="0">
                <a:srgbClr val="FFDEBD"/>
              </a:gs>
              <a:gs pos="100000">
                <a:srgbClr val="FFCC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浸在液体中的物体受到液体对物体向各个方向的压力。</a:t>
            </a:r>
          </a:p>
        </p:txBody>
      </p:sp>
      <p:sp>
        <p:nvSpPr>
          <p:cNvPr id="116750" name="Rectangle 14"/>
          <p:cNvSpPr>
            <a:spLocks noChangeArrowheads="1"/>
          </p:cNvSpPr>
          <p:nvPr/>
        </p:nvSpPr>
        <p:spPr bwMode="auto">
          <a:xfrm>
            <a:off x="625475" y="1431925"/>
            <a:ext cx="2684463" cy="579438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 实验与观察</a:t>
            </a:r>
          </a:p>
        </p:txBody>
      </p:sp>
      <p:pic>
        <p:nvPicPr>
          <p:cNvPr id="15363" name="Picture 15" descr="8-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86000"/>
            <a:ext cx="5410200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3" name="Rectangle 4"/>
          <p:cNvSpPr>
            <a:spLocks noChangeArrowheads="1"/>
          </p:cNvSpPr>
          <p:nvPr/>
        </p:nvSpPr>
        <p:spPr bwMode="auto">
          <a:xfrm>
            <a:off x="623888" y="142875"/>
            <a:ext cx="6481762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为什么浸入水中的物体会受到了浮力？</a:t>
            </a:r>
            <a:r>
              <a:rPr lang="zh-CN" altLang="en-US" sz="2800" b="1" noProof="1">
                <a:sym typeface="+mn-ea"/>
              </a:rPr>
              <a:t>浮力是怎么产生的呢？</a:t>
            </a:r>
            <a:endParaRPr lang="zh-CN" altLang="en-US" sz="2800" b="1" noProof="1"/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800" b="1" dirty="0">
              <a:solidFill>
                <a:srgbClr val="0D0D0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193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8" grpId="0" animBg="1"/>
      <p:bldP spid="116750" grpId="0" bldLvl="0" animBg="1"/>
      <p:bldP spid="1065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圆柱形 24577"/>
          <p:cNvSpPr>
            <a:spLocks noChangeArrowheads="1"/>
          </p:cNvSpPr>
          <p:nvPr/>
        </p:nvSpPr>
        <p:spPr bwMode="auto">
          <a:xfrm>
            <a:off x="5486400" y="3048000"/>
            <a:ext cx="2819400" cy="3200400"/>
          </a:xfrm>
          <a:prstGeom prst="can">
            <a:avLst>
              <a:gd name="adj" fmla="val 28678"/>
            </a:avLst>
          </a:prstGeom>
          <a:solidFill>
            <a:srgbClr val="00FFFF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79" name="直接连接符 24578"/>
          <p:cNvSpPr>
            <a:spLocks noChangeShapeType="1"/>
          </p:cNvSpPr>
          <p:nvPr/>
        </p:nvSpPr>
        <p:spPr bwMode="auto">
          <a:xfrm flipV="1">
            <a:off x="6781800" y="4876800"/>
            <a:ext cx="0" cy="1295400"/>
          </a:xfrm>
          <a:prstGeom prst="line">
            <a:avLst/>
          </a:prstGeom>
          <a:noFill/>
          <a:ln w="120650">
            <a:solidFill>
              <a:srgbClr val="FF3300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矩形 24579"/>
          <p:cNvSpPr>
            <a:spLocks noChangeArrowheads="1"/>
          </p:cNvSpPr>
          <p:nvPr/>
        </p:nvSpPr>
        <p:spPr bwMode="auto">
          <a:xfrm>
            <a:off x="6400800" y="4343400"/>
            <a:ext cx="762000" cy="609600"/>
          </a:xfrm>
          <a:prstGeom prst="rect">
            <a:avLst/>
          </a:prstGeom>
          <a:solidFill>
            <a:srgbClr val="00FF00"/>
          </a:solidFill>
          <a:ln>
            <a:noFill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24581" name="直接连接符 24580"/>
          <p:cNvSpPr>
            <a:spLocks noChangeShapeType="1"/>
          </p:cNvSpPr>
          <p:nvPr/>
        </p:nvSpPr>
        <p:spPr bwMode="auto">
          <a:xfrm flipH="1" flipV="1">
            <a:off x="6858000" y="3733800"/>
            <a:ext cx="0" cy="457200"/>
          </a:xfrm>
          <a:prstGeom prst="line">
            <a:avLst/>
          </a:prstGeom>
          <a:noFill/>
          <a:ln w="92075">
            <a:solidFill>
              <a:srgbClr val="FF33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直接连接符 24581"/>
          <p:cNvSpPr>
            <a:spLocks noChangeShapeType="1"/>
          </p:cNvSpPr>
          <p:nvPr/>
        </p:nvSpPr>
        <p:spPr bwMode="auto">
          <a:xfrm flipH="1">
            <a:off x="594360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直接连接符 24582"/>
          <p:cNvSpPr>
            <a:spLocks noChangeShapeType="1"/>
          </p:cNvSpPr>
          <p:nvPr/>
        </p:nvSpPr>
        <p:spPr bwMode="auto">
          <a:xfrm flipH="1">
            <a:off x="5943600" y="3810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4584" name="直接箭头连接符 24583"/>
          <p:cNvCxnSpPr>
            <a:cxnSpLocks noChangeShapeType="1"/>
          </p:cNvCxnSpPr>
          <p:nvPr/>
        </p:nvCxnSpPr>
        <p:spPr bwMode="auto">
          <a:xfrm>
            <a:off x="6248400" y="3810000"/>
            <a:ext cx="0" cy="1143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stealth" w="med" len="lg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5" name="直接连接符 24584"/>
          <p:cNvSpPr>
            <a:spLocks noChangeShapeType="1"/>
          </p:cNvSpPr>
          <p:nvPr/>
        </p:nvSpPr>
        <p:spPr bwMode="auto">
          <a:xfrm>
            <a:off x="7620000" y="3810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文本框 24585"/>
          <p:cNvSpPr txBox="1">
            <a:spLocks noChangeArrowheads="1"/>
          </p:cNvSpPr>
          <p:nvPr/>
        </p:nvSpPr>
        <p:spPr bwMode="auto">
          <a:xfrm>
            <a:off x="5638800" y="41148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h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24587" name="文本框 24586"/>
          <p:cNvSpPr txBox="1">
            <a:spLocks noChangeArrowheads="1"/>
          </p:cNvSpPr>
          <p:nvPr/>
        </p:nvSpPr>
        <p:spPr bwMode="auto">
          <a:xfrm>
            <a:off x="7696200" y="38862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h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24588" name="文本框 24587"/>
          <p:cNvSpPr txBox="1">
            <a:spLocks noChangeArrowheads="1"/>
          </p:cNvSpPr>
          <p:nvPr/>
        </p:nvSpPr>
        <p:spPr bwMode="auto">
          <a:xfrm>
            <a:off x="7010400" y="533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F</a:t>
            </a:r>
            <a:r>
              <a:rPr lang="zh-CN" altLang="en-US" sz="2400" baseline="-25000">
                <a:latin typeface="Times New Roman" pitchFamily="18" charset="0"/>
              </a:rPr>
              <a:t>上</a:t>
            </a:r>
          </a:p>
        </p:txBody>
      </p:sp>
      <p:sp>
        <p:nvSpPr>
          <p:cNvPr id="24589" name="文本框 24588"/>
          <p:cNvSpPr txBox="1">
            <a:spLocks noChangeArrowheads="1"/>
          </p:cNvSpPr>
          <p:nvPr/>
        </p:nvSpPr>
        <p:spPr bwMode="auto">
          <a:xfrm>
            <a:off x="69342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F</a:t>
            </a:r>
            <a:r>
              <a:rPr lang="zh-CN" altLang="en-US" sz="2400" baseline="-25000">
                <a:latin typeface="Times New Roman" pitchFamily="18" charset="0"/>
              </a:rPr>
              <a:t>下</a:t>
            </a:r>
          </a:p>
        </p:txBody>
      </p:sp>
      <p:sp>
        <p:nvSpPr>
          <p:cNvPr id="24590" name="圆柱形 24589"/>
          <p:cNvSpPr>
            <a:spLocks noChangeArrowheads="1"/>
          </p:cNvSpPr>
          <p:nvPr/>
        </p:nvSpPr>
        <p:spPr bwMode="auto">
          <a:xfrm>
            <a:off x="5486400" y="2590800"/>
            <a:ext cx="2819400" cy="3657600"/>
          </a:xfrm>
          <a:prstGeom prst="can">
            <a:avLst>
              <a:gd name="adj" fmla="val 28228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591" name="组合 24590"/>
          <p:cNvGrpSpPr>
            <a:grpSpLocks/>
          </p:cNvGrpSpPr>
          <p:nvPr/>
        </p:nvGrpSpPr>
        <p:grpSpPr bwMode="auto">
          <a:xfrm>
            <a:off x="5173663" y="4630738"/>
            <a:ext cx="3186112" cy="87312"/>
            <a:chOff x="0" y="0"/>
            <a:chExt cx="2007" cy="55"/>
          </a:xfrm>
        </p:grpSpPr>
        <p:sp>
          <p:nvSpPr>
            <p:cNvPr id="16399" name="直接连接符 24591"/>
            <p:cNvSpPr>
              <a:spLocks noChangeShapeType="1"/>
            </p:cNvSpPr>
            <p:nvPr/>
          </p:nvSpPr>
          <p:spPr bwMode="auto">
            <a:xfrm rot="5324176" flipV="1">
              <a:off x="385" y="-384"/>
              <a:ext cx="1" cy="771"/>
            </a:xfrm>
            <a:prstGeom prst="line">
              <a:avLst/>
            </a:prstGeom>
            <a:noFill/>
            <a:ln w="120650">
              <a:solidFill>
                <a:srgbClr val="FF33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直接连接符 24592"/>
            <p:cNvSpPr>
              <a:spLocks noChangeShapeType="1"/>
            </p:cNvSpPr>
            <p:nvPr/>
          </p:nvSpPr>
          <p:spPr bwMode="auto">
            <a:xfrm rot="16040024" flipV="1">
              <a:off x="1594" y="-349"/>
              <a:ext cx="55" cy="754"/>
            </a:xfrm>
            <a:prstGeom prst="line">
              <a:avLst/>
            </a:prstGeom>
            <a:noFill/>
            <a:ln w="120650">
              <a:solidFill>
                <a:srgbClr val="FF33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4" name="直接连接符 24593"/>
          <p:cNvSpPr>
            <a:spLocks noChangeShapeType="1"/>
          </p:cNvSpPr>
          <p:nvPr/>
        </p:nvSpPr>
        <p:spPr bwMode="auto">
          <a:xfrm>
            <a:off x="7391400" y="4191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直接连接符 24594"/>
          <p:cNvSpPr>
            <a:spLocks noChangeShapeType="1"/>
          </p:cNvSpPr>
          <p:nvPr/>
        </p:nvSpPr>
        <p:spPr bwMode="auto">
          <a:xfrm>
            <a:off x="7391400" y="3810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文本框 24595"/>
          <p:cNvSpPr txBox="1">
            <a:spLocks noChangeArrowheads="1"/>
          </p:cNvSpPr>
          <p:nvPr/>
        </p:nvSpPr>
        <p:spPr bwMode="auto">
          <a:xfrm>
            <a:off x="539750" y="2349500"/>
            <a:ext cx="3960813" cy="30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物体的下表面：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F</a:t>
            </a:r>
            <a:r>
              <a:rPr lang="zh-CN" altLang="en-US" sz="2800" b="1" baseline="-25000">
                <a:latin typeface="Times New Roman" pitchFamily="18" charset="0"/>
              </a:rPr>
              <a:t>上</a:t>
            </a:r>
            <a:r>
              <a:rPr lang="zh-CN" altLang="en-US" sz="2800" b="1">
                <a:latin typeface="Times New Roman" pitchFamily="18" charset="0"/>
              </a:rPr>
              <a:t>=P</a:t>
            </a:r>
            <a:r>
              <a:rPr lang="zh-CN" altLang="en-US" sz="2800" b="1" baseline="-25000">
                <a:latin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</a:rPr>
              <a:t>S = ρ</a:t>
            </a:r>
            <a:r>
              <a:rPr lang="zh-CN" altLang="en-US" sz="2800" b="1" baseline="-25000">
                <a:latin typeface="Times New Roman" pitchFamily="18" charset="0"/>
              </a:rPr>
              <a:t>液</a:t>
            </a:r>
            <a:r>
              <a:rPr lang="zh-CN" altLang="en-US" sz="2800" b="1">
                <a:latin typeface="Times New Roman" pitchFamily="18" charset="0"/>
              </a:rPr>
              <a:t>gh</a:t>
            </a:r>
            <a:r>
              <a:rPr lang="zh-CN" altLang="en-US" sz="2800" b="1" baseline="-25000">
                <a:latin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</a:rPr>
              <a:t>S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物体的上表面：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F</a:t>
            </a:r>
            <a:r>
              <a:rPr lang="zh-CN" altLang="en-US" sz="2800" b="1" baseline="-25000">
                <a:latin typeface="Times New Roman" pitchFamily="18" charset="0"/>
              </a:rPr>
              <a:t>下</a:t>
            </a:r>
            <a:r>
              <a:rPr lang="zh-CN" altLang="en-US" sz="2800" b="1">
                <a:latin typeface="Times New Roman" pitchFamily="18" charset="0"/>
              </a:rPr>
              <a:t>=P</a:t>
            </a:r>
            <a:r>
              <a:rPr lang="zh-CN" altLang="en-US" sz="2800" b="1" baseline="-25000">
                <a:latin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</a:rPr>
              <a:t>S= ρ</a:t>
            </a:r>
            <a:r>
              <a:rPr lang="zh-CN" altLang="en-US" sz="2800" b="1" baseline="-25000">
                <a:latin typeface="Times New Roman" pitchFamily="18" charset="0"/>
              </a:rPr>
              <a:t>液</a:t>
            </a:r>
            <a:r>
              <a:rPr lang="zh-CN" altLang="en-US" sz="2800" b="1">
                <a:latin typeface="Times New Roman" pitchFamily="18" charset="0"/>
              </a:rPr>
              <a:t>gh</a:t>
            </a:r>
            <a:r>
              <a:rPr lang="zh-CN" altLang="en-US" sz="2800" b="1" baseline="-25000">
                <a:latin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</a:rPr>
              <a:t>S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 </a:t>
            </a:r>
            <a:r>
              <a:rPr lang="zh-CN" altLang="en-US" sz="2800" b="1"/>
              <a:t>F</a:t>
            </a:r>
            <a:r>
              <a:rPr lang="zh-CN" altLang="en-US" sz="2800" b="1" baseline="-25000"/>
              <a:t>浮</a:t>
            </a:r>
            <a:r>
              <a:rPr lang="zh-CN" altLang="en-US" sz="2800" b="1"/>
              <a:t>=F</a:t>
            </a:r>
            <a:r>
              <a:rPr lang="zh-CN" altLang="en-US" sz="2800" b="1" baseline="-25000"/>
              <a:t>上</a:t>
            </a:r>
            <a:r>
              <a:rPr lang="zh-CN" altLang="en-US" sz="2800" b="1"/>
              <a:t>-F</a:t>
            </a:r>
            <a:r>
              <a:rPr lang="zh-CN" altLang="en-US" sz="2800" b="1" baseline="-25000"/>
              <a:t>下</a:t>
            </a:r>
          </a:p>
        </p:txBody>
      </p:sp>
      <p:sp>
        <p:nvSpPr>
          <p:cNvPr id="24598" name="矩形 24597"/>
          <p:cNvSpPr>
            <a:spLocks noChangeArrowheads="1"/>
          </p:cNvSpPr>
          <p:nvPr/>
        </p:nvSpPr>
        <p:spPr bwMode="auto">
          <a:xfrm>
            <a:off x="250825" y="82550"/>
            <a:ext cx="8243888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Tahoma" pitchFamily="34" charset="0"/>
              </a:rPr>
              <a:t> </a:t>
            </a:r>
            <a:r>
              <a:rPr lang="zh-CN" altLang="en-US" sz="3600" b="1">
                <a:latin typeface="Tahoma" pitchFamily="34" charset="0"/>
              </a:rPr>
              <a:t>浮力是由于液体对物体</a:t>
            </a:r>
            <a:r>
              <a:rPr lang="zh-CN" altLang="en-US" sz="3600" b="1">
                <a:solidFill>
                  <a:srgbClr val="FF0000"/>
                </a:solidFill>
                <a:latin typeface="Tahoma" pitchFamily="34" charset="0"/>
              </a:rPr>
              <a:t>向上向下的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Tahoma" pitchFamily="34" charset="0"/>
              </a:rPr>
              <a:t>压力差</a:t>
            </a:r>
            <a:r>
              <a:rPr lang="zh-CN" altLang="en-US" sz="3600" b="1">
                <a:latin typeface="Tahoma" pitchFamily="34" charset="0"/>
              </a:rPr>
              <a:t>产生的</a:t>
            </a:r>
          </a:p>
        </p:txBody>
      </p:sp>
      <p:sp>
        <p:nvSpPr>
          <p:cNvPr id="24599" name="文本框 24598"/>
          <p:cNvSpPr txBox="1">
            <a:spLocks noChangeArrowheads="1"/>
          </p:cNvSpPr>
          <p:nvPr/>
        </p:nvSpPr>
        <p:spPr bwMode="auto">
          <a:xfrm>
            <a:off x="5508625" y="1989138"/>
            <a:ext cx="275907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/>
              <a:t>F=PS =</a:t>
            </a:r>
            <a:r>
              <a:rPr lang="zh-CN" altLang="en-US" sz="2800"/>
              <a:t> </a:t>
            </a:r>
            <a:r>
              <a:rPr lang="zh-CN" altLang="en-US" sz="2800" b="1"/>
              <a:t>ρ</a:t>
            </a:r>
            <a:r>
              <a:rPr lang="zh-CN" altLang="en-US" sz="2800" b="1" baseline="-25000"/>
              <a:t>水</a:t>
            </a:r>
            <a:r>
              <a:rPr lang="zh-CN" altLang="en-US" sz="2800" b="1"/>
              <a:t>ghS</a:t>
            </a:r>
          </a:p>
          <a:p>
            <a:endParaRPr lang="zh-CN" altLang="en-US" b="1"/>
          </a:p>
        </p:txBody>
      </p:sp>
      <p:sp>
        <p:nvSpPr>
          <p:cNvPr id="24600" name="文本框 24599"/>
          <p:cNvSpPr txBox="1">
            <a:spLocks noChangeArrowheads="1"/>
          </p:cNvSpPr>
          <p:nvPr/>
        </p:nvSpPr>
        <p:spPr bwMode="auto">
          <a:xfrm>
            <a:off x="250825" y="5084763"/>
            <a:ext cx="5043488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CC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</a:rPr>
              <a:t> </a:t>
            </a:r>
            <a:r>
              <a:rPr lang="en-US" altLang="zh-CN" sz="3600" b="1">
                <a:solidFill>
                  <a:srgbClr val="CC0000"/>
                </a:solidFill>
              </a:rPr>
              <a:t>F</a:t>
            </a:r>
            <a:r>
              <a:rPr lang="zh-CN" altLang="en-US" sz="3600" b="1" baseline="-25000">
                <a:solidFill>
                  <a:srgbClr val="CC0000"/>
                </a:solidFill>
              </a:rPr>
              <a:t>浮</a:t>
            </a:r>
            <a:r>
              <a:rPr lang="en-US" altLang="zh-CN" sz="3600" b="1">
                <a:solidFill>
                  <a:srgbClr val="CC0000"/>
                </a:solidFill>
              </a:rPr>
              <a:t>= F</a:t>
            </a:r>
            <a:r>
              <a:rPr lang="zh-CN" altLang="en-US" sz="3600" b="1" baseline="-25000">
                <a:solidFill>
                  <a:srgbClr val="CC0000"/>
                </a:solidFill>
              </a:rPr>
              <a:t>向上</a:t>
            </a:r>
            <a:r>
              <a:rPr lang="en-US" altLang="zh-CN" sz="3600" b="1">
                <a:solidFill>
                  <a:srgbClr val="CC0000"/>
                </a:solidFill>
              </a:rPr>
              <a:t>- F</a:t>
            </a:r>
            <a:r>
              <a:rPr lang="zh-CN" altLang="en-US" sz="3600" b="1" baseline="-25000">
                <a:solidFill>
                  <a:srgbClr val="CC0000"/>
                </a:solidFill>
              </a:rPr>
              <a:t>向下</a:t>
            </a:r>
          </a:p>
        </p:txBody>
      </p:sp>
      <p:sp>
        <p:nvSpPr>
          <p:cNvPr id="120858" name="文本框 120857"/>
          <p:cNvSpPr txBox="1">
            <a:spLocks noChangeArrowheads="1"/>
          </p:cNvSpPr>
          <p:nvPr/>
        </p:nvSpPr>
        <p:spPr bwMode="auto">
          <a:xfrm>
            <a:off x="5207000" y="909638"/>
            <a:ext cx="3151188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边长为</a:t>
            </a:r>
            <a:r>
              <a:rPr lang="en-US" altLang="zh-CN" sz="2800" b="1" i="1">
                <a:solidFill>
                  <a:srgbClr val="990000"/>
                </a:solidFill>
                <a:latin typeface="Times New Roman" pitchFamily="18" charset="0"/>
              </a:rPr>
              <a:t>L</a:t>
            </a:r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的立方体位于水面下</a:t>
            </a:r>
            <a:r>
              <a:rPr lang="en-US" altLang="zh-CN" sz="2800" b="1" i="1">
                <a:solidFill>
                  <a:srgbClr val="990000"/>
                </a:solidFill>
                <a:latin typeface="Times New Roman" pitchFamily="18" charset="0"/>
              </a:rPr>
              <a:t>h </a:t>
            </a:r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深处</a:t>
            </a:r>
          </a:p>
        </p:txBody>
      </p:sp>
    </p:spTree>
    <p:extLst>
      <p:ext uri="{BB962C8B-B14F-4D97-AF65-F5344CB8AC3E}">
        <p14:creationId xmlns:p14="http://schemas.microsoft.com/office/powerpoint/2010/main" val="31925164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5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245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1" grpId="0" animBg="1"/>
      <p:bldP spid="24582" grpId="0" animBg="1"/>
      <p:bldP spid="24583" grpId="0" animBg="1"/>
      <p:bldP spid="24585" grpId="0" animBg="1"/>
      <p:bldP spid="24586" grpId="0"/>
      <p:bldP spid="24587" grpId="0"/>
      <p:bldP spid="24588" grpId="0"/>
      <p:bldP spid="24589" grpId="0"/>
      <p:bldP spid="24594" grpId="0" animBg="1"/>
      <p:bldP spid="24595" grpId="0" animBg="1"/>
      <p:bldP spid="24596" grpId="0" build="p"/>
      <p:bldP spid="24598" grpId="0"/>
      <p:bldP spid="24599" grpId="0"/>
      <p:bldP spid="24600" grpId="0"/>
      <p:bldP spid="1208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5601"/>
          <p:cNvGrpSpPr>
            <a:grpSpLocks/>
          </p:cNvGrpSpPr>
          <p:nvPr/>
        </p:nvGrpSpPr>
        <p:grpSpPr bwMode="auto">
          <a:xfrm>
            <a:off x="1371600" y="1981200"/>
            <a:ext cx="2667000" cy="2876550"/>
            <a:chOff x="0" y="0"/>
            <a:chExt cx="1680" cy="1812"/>
          </a:xfrm>
        </p:grpSpPr>
        <p:sp>
          <p:nvSpPr>
            <p:cNvPr id="17410" name="圆柱形 25602"/>
            <p:cNvSpPr>
              <a:spLocks noChangeArrowheads="1"/>
            </p:cNvSpPr>
            <p:nvPr/>
          </p:nvSpPr>
          <p:spPr bwMode="auto">
            <a:xfrm>
              <a:off x="0" y="480"/>
              <a:ext cx="1680" cy="1332"/>
            </a:xfrm>
            <a:prstGeom prst="can">
              <a:avLst>
                <a:gd name="adj" fmla="val 20046"/>
              </a:avLst>
            </a:prstGeom>
            <a:solidFill>
              <a:schemeClr val="hlink">
                <a:alpha val="5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1" name="圆柱形 25603"/>
            <p:cNvSpPr>
              <a:spLocks noChangeArrowheads="1"/>
            </p:cNvSpPr>
            <p:nvPr/>
          </p:nvSpPr>
          <p:spPr bwMode="auto">
            <a:xfrm>
              <a:off x="0" y="0"/>
              <a:ext cx="1680" cy="768"/>
            </a:xfrm>
            <a:prstGeom prst="can">
              <a:avLst>
                <a:gd name="adj" fmla="val 32532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2" name="圆柱形 25604"/>
          <p:cNvSpPr>
            <a:spLocks noChangeArrowheads="1"/>
          </p:cNvSpPr>
          <p:nvPr/>
        </p:nvSpPr>
        <p:spPr bwMode="auto">
          <a:xfrm>
            <a:off x="1371600" y="1981200"/>
            <a:ext cx="2667000" cy="1219200"/>
          </a:xfrm>
          <a:prstGeom prst="can">
            <a:avLst>
              <a:gd name="adj" fmla="val 32532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立方体 25605" descr="纸莎草纸"/>
          <p:cNvSpPr>
            <a:spLocks noChangeArrowheads="1"/>
          </p:cNvSpPr>
          <p:nvPr/>
        </p:nvSpPr>
        <p:spPr bwMode="auto">
          <a:xfrm>
            <a:off x="2286000" y="3352800"/>
            <a:ext cx="863600" cy="792163"/>
          </a:xfrm>
          <a:prstGeom prst="cube">
            <a:avLst>
              <a:gd name="adj" fmla="val 250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414" name="组合 25606"/>
          <p:cNvGrpSpPr>
            <a:grpSpLocks/>
          </p:cNvGrpSpPr>
          <p:nvPr/>
        </p:nvGrpSpPr>
        <p:grpSpPr bwMode="auto">
          <a:xfrm>
            <a:off x="2209800" y="2286000"/>
            <a:ext cx="1295400" cy="3352800"/>
            <a:chOff x="0" y="0"/>
            <a:chExt cx="816" cy="2112"/>
          </a:xfrm>
        </p:grpSpPr>
        <p:sp>
          <p:nvSpPr>
            <p:cNvPr id="17415" name="直接连接符 25607"/>
            <p:cNvSpPr>
              <a:spLocks noChangeShapeType="1"/>
            </p:cNvSpPr>
            <p:nvPr/>
          </p:nvSpPr>
          <p:spPr bwMode="auto">
            <a:xfrm flipV="1">
              <a:off x="288" y="1200"/>
              <a:ext cx="0" cy="816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6" name="直接连接符 25608"/>
            <p:cNvSpPr>
              <a:spLocks noChangeShapeType="1"/>
            </p:cNvSpPr>
            <p:nvPr/>
          </p:nvSpPr>
          <p:spPr bwMode="auto">
            <a:xfrm>
              <a:off x="288" y="192"/>
              <a:ext cx="0" cy="52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文本框 25609"/>
            <p:cNvSpPr txBox="1">
              <a:spLocks noChangeArrowheads="1"/>
            </p:cNvSpPr>
            <p:nvPr/>
          </p:nvSpPr>
          <p:spPr bwMode="auto">
            <a:xfrm>
              <a:off x="48" y="0"/>
              <a:ext cx="768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latin typeface="Times New Roman" pitchFamily="18" charset="0"/>
                </a:rPr>
                <a:t>F</a:t>
              </a:r>
              <a:r>
                <a:rPr lang="zh-CN" altLang="en-US" sz="4000" b="1" baseline="-25000">
                  <a:latin typeface="Times New Roman" pitchFamily="18" charset="0"/>
                </a:rPr>
                <a:t>向下</a:t>
              </a:r>
              <a:endParaRPr lang="zh-CN" altLang="en-US" sz="4000" b="1">
                <a:latin typeface="Times New Roman" pitchFamily="18" charset="0"/>
              </a:endParaRPr>
            </a:p>
          </p:txBody>
        </p:sp>
        <p:sp>
          <p:nvSpPr>
            <p:cNvPr id="17418" name="文本框 25610"/>
            <p:cNvSpPr txBox="1">
              <a:spLocks noChangeArrowheads="1"/>
            </p:cNvSpPr>
            <p:nvPr/>
          </p:nvSpPr>
          <p:spPr bwMode="auto">
            <a:xfrm>
              <a:off x="0" y="1670"/>
              <a:ext cx="768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latin typeface="Times New Roman" pitchFamily="18" charset="0"/>
                </a:rPr>
                <a:t>F</a:t>
              </a:r>
              <a:r>
                <a:rPr lang="zh-CN" altLang="en-US" sz="4000" b="1" baseline="-25000">
                  <a:latin typeface="Times New Roman" pitchFamily="18" charset="0"/>
                </a:rPr>
                <a:t>向上</a:t>
              </a:r>
            </a:p>
          </p:txBody>
        </p:sp>
      </p:grpSp>
      <p:sp>
        <p:nvSpPr>
          <p:cNvPr id="25612" name="文本框 25611"/>
          <p:cNvSpPr txBox="1">
            <a:spLocks noChangeArrowheads="1"/>
          </p:cNvSpPr>
          <p:nvPr/>
        </p:nvSpPr>
        <p:spPr bwMode="auto">
          <a:xfrm>
            <a:off x="4427538" y="2708275"/>
            <a:ext cx="45450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400" b="1"/>
              <a:t>即</a:t>
            </a:r>
            <a:r>
              <a:rPr lang="en-US" altLang="zh-CN" sz="4000" b="1"/>
              <a:t>F</a:t>
            </a:r>
            <a:r>
              <a:rPr lang="zh-CN" altLang="en-US" sz="3400" b="1" baseline="-25000"/>
              <a:t>浮</a:t>
            </a:r>
            <a:r>
              <a:rPr lang="zh-CN" altLang="en-US" sz="4000" b="1"/>
              <a:t>＝ </a:t>
            </a:r>
            <a:r>
              <a:rPr lang="en-US" altLang="zh-CN" sz="4000" b="1"/>
              <a:t>F</a:t>
            </a:r>
            <a:r>
              <a:rPr lang="zh-CN" altLang="en-US" sz="3400" b="1" baseline="-25000"/>
              <a:t>向上</a:t>
            </a:r>
            <a:r>
              <a:rPr lang="zh-CN" altLang="en-US" sz="3400" b="1"/>
              <a:t>－</a:t>
            </a:r>
            <a:r>
              <a:rPr lang="en-US" altLang="zh-CN" sz="4000" b="1"/>
              <a:t>F</a:t>
            </a:r>
            <a:r>
              <a:rPr lang="zh-CN" altLang="en-US" sz="3400" b="1" baseline="-25000"/>
              <a:t>向下</a:t>
            </a:r>
          </a:p>
        </p:txBody>
      </p:sp>
      <p:sp>
        <p:nvSpPr>
          <p:cNvPr id="25613" name="文本框 25612"/>
          <p:cNvSpPr txBox="1">
            <a:spLocks noChangeArrowheads="1"/>
          </p:cNvSpPr>
          <p:nvPr/>
        </p:nvSpPr>
        <p:spPr bwMode="auto">
          <a:xfrm>
            <a:off x="395288" y="404813"/>
            <a:ext cx="78279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宋体" pitchFamily="2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宋体" pitchFamily="2" charset="-122"/>
              </a:rPr>
              <a:t>这种求浮力大小的方法叫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压力差法</a:t>
            </a:r>
            <a:r>
              <a:rPr lang="en-US" altLang="zh-CN" sz="3600" b="1">
                <a:solidFill>
                  <a:srgbClr val="0000FF"/>
                </a:solidFill>
                <a:latin typeface="宋体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99030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2" grpId="0"/>
      <p:bldP spid="256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114300" y="1828800"/>
            <a:ext cx="54927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endParaRPr kumimoji="1"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8434" name="Text Box 12"/>
          <p:cNvSpPr txBox="1">
            <a:spLocks noChangeArrowheads="1"/>
          </p:cNvSpPr>
          <p:nvPr/>
        </p:nvSpPr>
        <p:spPr bwMode="auto">
          <a:xfrm>
            <a:off x="309563" y="1828800"/>
            <a:ext cx="4892675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 </a:t>
            </a:r>
            <a:r>
              <a:rPr lang="zh-CN" altLang="zh-CN" sz="2800" b="1">
                <a:latin typeface="Times New Roman" pitchFamily="18" charset="0"/>
              </a:rPr>
              <a:t>取一只空矿泉水瓶,去掉瓶底和瓶颈,放进一个乒乓球然后再向里面灌水,看看乒乓球会浮上来么?为什么?若把底部逐渐浸入一大桶水中,随着深度的增加,观察乒乓球会浮上来么?</a:t>
            </a:r>
          </a:p>
        </p:txBody>
      </p:sp>
      <p:pic>
        <p:nvPicPr>
          <p:cNvPr id="18435" name="Picture 19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863" y="1987550"/>
            <a:ext cx="2744787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32" name="Rectangle 24"/>
          <p:cNvSpPr>
            <a:spLocks noChangeArrowheads="1"/>
          </p:cNvSpPr>
          <p:nvPr/>
        </p:nvSpPr>
        <p:spPr bwMode="auto">
          <a:xfrm>
            <a:off x="447675" y="563563"/>
            <a:ext cx="2684463" cy="582612"/>
          </a:xfrm>
          <a:prstGeom prst="rect">
            <a:avLst/>
          </a:prstGeom>
          <a:solidFill>
            <a:srgbClr val="9933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 实验与观察</a:t>
            </a:r>
          </a:p>
        </p:txBody>
      </p:sp>
      <p:sp>
        <p:nvSpPr>
          <p:cNvPr id="18437" name="AutoShape 25"/>
          <p:cNvSpPr>
            <a:spLocks noChangeArrowheads="1"/>
          </p:cNvSpPr>
          <p:nvPr/>
        </p:nvSpPr>
        <p:spPr bwMode="auto">
          <a:xfrm>
            <a:off x="7037388" y="3159125"/>
            <a:ext cx="180975" cy="539750"/>
          </a:xfrm>
          <a:prstGeom prst="downArrow">
            <a:avLst>
              <a:gd name="adj1" fmla="val 50000"/>
              <a:gd name="adj2" fmla="val 74506"/>
            </a:avLst>
          </a:prstGeom>
          <a:solidFill>
            <a:srgbClr val="CC0000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2" name="右箭头 1">
            <a:hlinkClick r:id="rId3" action="ppaction://hlinkfile"/>
          </p:cNvPr>
          <p:cNvSpPr/>
          <p:nvPr/>
        </p:nvSpPr>
        <p:spPr>
          <a:xfrm>
            <a:off x="8143875" y="5537200"/>
            <a:ext cx="6477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343604202"/>
      </p:ext>
    </p:extLst>
  </p:cSld>
  <p:clrMapOvr>
    <a:masterClrMapping/>
  </p:clrMapOvr>
  <p:transition spd="slow">
    <p:cover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5" name="Rectangle 2"/>
          <p:cNvSpPr>
            <a:spLocks noGrp="1" noChangeArrowheads="1"/>
          </p:cNvSpPr>
          <p:nvPr/>
        </p:nvSpPr>
        <p:spPr bwMode="auto">
          <a:xfrm>
            <a:off x="0" y="1304925"/>
            <a:ext cx="8610600" cy="18510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pPr marL="742950" lvl="1" indent="-285750">
              <a:spcBef>
                <a:spcPct val="20000"/>
              </a:spcBef>
            </a:pPr>
            <a:r>
              <a:rPr lang="en-US" altLang="zh-CN" sz="3200" b="1" i="1"/>
              <a:t>1.</a:t>
            </a:r>
            <a:r>
              <a:rPr lang="zh-CN" altLang="en-US" sz="3200" b="1" i="1"/>
              <a:t>水里的桥墩受到水的浮力是</a:t>
            </a:r>
            <a:r>
              <a:rPr lang="en-US" altLang="zh-CN" sz="3200" b="1" i="1"/>
              <a:t>____</a:t>
            </a:r>
            <a:r>
              <a:rPr lang="zh-CN" altLang="en-US" sz="3200" b="1" i="1"/>
              <a:t>牛</a:t>
            </a:r>
          </a:p>
        </p:txBody>
      </p:sp>
      <p:sp>
        <p:nvSpPr>
          <p:cNvPr id="18446" name="Text Box 4"/>
          <p:cNvSpPr txBox="1">
            <a:spLocks noChangeArrowheads="1"/>
          </p:cNvSpPr>
          <p:nvPr/>
        </p:nvSpPr>
        <p:spPr bwMode="auto">
          <a:xfrm>
            <a:off x="5984875" y="1150938"/>
            <a:ext cx="7905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rgbClr val="FF0066"/>
                </a:solidFill>
                <a:latin typeface="Verdana" pitchFamily="34" charset="0"/>
              </a:rPr>
              <a:t>0</a:t>
            </a:r>
          </a:p>
        </p:txBody>
      </p:sp>
      <p:pic>
        <p:nvPicPr>
          <p:cNvPr id="19459" name="图片 26625" descr="杭州湾大桥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63" y="2676525"/>
            <a:ext cx="698500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9000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 bldLvl="0" animBg="1"/>
      <p:bldP spid="184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5" name="Rectangle 2"/>
          <p:cNvSpPr>
            <a:spLocks noGrp="1" noChangeArrowheads="1"/>
          </p:cNvSpPr>
          <p:nvPr/>
        </p:nvSpPr>
        <p:spPr bwMode="auto">
          <a:xfrm>
            <a:off x="200025" y="1314450"/>
            <a:ext cx="8420100" cy="494030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pPr marL="0" lvl="1" indent="-285750">
              <a:spcBef>
                <a:spcPct val="20000"/>
              </a:spcBef>
            </a:pPr>
            <a:r>
              <a:rPr lang="en-US" altLang="zh-CN" sz="3200" b="1">
                <a:latin typeface="宋体" pitchFamily="2" charset="-122"/>
              </a:rPr>
              <a:t>2</a:t>
            </a:r>
            <a:r>
              <a:rPr lang="zh-CN" altLang="en-US" sz="3200" b="1">
                <a:latin typeface="宋体" pitchFamily="2" charset="-122"/>
              </a:rPr>
              <a:t>、边长为</a:t>
            </a:r>
            <a:r>
              <a:rPr lang="en-US" altLang="zh-CN" sz="3200" b="1">
                <a:latin typeface="宋体" pitchFamily="2" charset="-122"/>
              </a:rPr>
              <a:t>10cm</a:t>
            </a:r>
            <a:r>
              <a:rPr lang="zh-CN" altLang="en-US" sz="3200" b="1">
                <a:latin typeface="宋体" pitchFamily="2" charset="-122"/>
              </a:rPr>
              <a:t>的正方体，浸没在水中，物体上表面距离液面</a:t>
            </a:r>
            <a:r>
              <a:rPr lang="en-US" altLang="zh-CN" sz="3200" b="1">
                <a:latin typeface="宋体" pitchFamily="2" charset="-122"/>
              </a:rPr>
              <a:t>20cm</a:t>
            </a:r>
            <a:r>
              <a:rPr lang="zh-CN" altLang="en-US" sz="3200" b="1">
                <a:latin typeface="宋体" pitchFamily="2" charset="-122"/>
              </a:rPr>
              <a:t>，物体上表面受到水的压力</a:t>
            </a:r>
            <a:r>
              <a:rPr lang="en-US" altLang="zh-CN" sz="3200" b="1">
                <a:latin typeface="宋体" pitchFamily="2" charset="-122"/>
              </a:rPr>
              <a:t>____</a:t>
            </a:r>
            <a:r>
              <a:rPr lang="zh-CN" altLang="en-US" sz="3200" b="1">
                <a:latin typeface="宋体" pitchFamily="2" charset="-122"/>
              </a:rPr>
              <a:t>牛，物体受到水的浮力是</a:t>
            </a:r>
            <a:r>
              <a:rPr lang="en-US" altLang="zh-CN" sz="3200" b="1">
                <a:latin typeface="宋体" pitchFamily="2" charset="-122"/>
              </a:rPr>
              <a:t>____</a:t>
            </a:r>
            <a:r>
              <a:rPr lang="zh-CN" altLang="en-US" sz="3200" b="1">
                <a:latin typeface="宋体" pitchFamily="2" charset="-122"/>
              </a:rPr>
              <a:t>牛。</a:t>
            </a:r>
          </a:p>
        </p:txBody>
      </p:sp>
      <p:sp>
        <p:nvSpPr>
          <p:cNvPr id="18446" name="Text Box 4"/>
          <p:cNvSpPr txBox="1">
            <a:spLocks noChangeArrowheads="1"/>
          </p:cNvSpPr>
          <p:nvPr/>
        </p:nvSpPr>
        <p:spPr bwMode="auto">
          <a:xfrm>
            <a:off x="727075" y="2246313"/>
            <a:ext cx="1214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Verdana" pitchFamily="34" charset="0"/>
              </a:rPr>
              <a:t>20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989638" y="2246313"/>
            <a:ext cx="1214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Verdana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81624901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 bldLvl="0" animBg="1"/>
      <p:bldP spid="18446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4752975" cy="3214688"/>
          </a:xfrm>
        </p:spPr>
      </p:pic>
      <p:sp>
        <p:nvSpPr>
          <p:cNvPr id="108547" name="Text Box 4"/>
          <p:cNvSpPr txBox="1">
            <a:spLocks noChangeArrowheads="1"/>
          </p:cNvSpPr>
          <p:nvPr/>
        </p:nvSpPr>
        <p:spPr bwMode="auto">
          <a:xfrm>
            <a:off x="728663" y="1795463"/>
            <a:ext cx="7607300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/>
              <a:t>将饮料瓶慢慢压入水桶，体会浮力的变化，观察水位变化情况、物体浸入液体中的体积变化情况。猜想：浮力的大小可能跟什么因素有关？</a:t>
            </a:r>
          </a:p>
        </p:txBody>
      </p:sp>
      <p:sp>
        <p:nvSpPr>
          <p:cNvPr id="108548" name="Text Box 5"/>
          <p:cNvSpPr txBox="1">
            <a:spLocks noChangeArrowheads="1"/>
          </p:cNvSpPr>
          <p:nvPr/>
        </p:nvSpPr>
        <p:spPr bwMode="auto">
          <a:xfrm>
            <a:off x="6445250" y="4005263"/>
            <a:ext cx="20875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FF0000"/>
                </a:solidFill>
              </a:rPr>
              <a:t>浮力的大小可能跟物体浸入液体中的体积有关。</a:t>
            </a:r>
            <a:r>
              <a:rPr lang="zh-CN" altLang="en-US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1508" name="Rectangle 40"/>
          <p:cNvSpPr>
            <a:spLocks noChangeArrowheads="1"/>
          </p:cNvSpPr>
          <p:nvPr/>
        </p:nvSpPr>
        <p:spPr bwMode="auto">
          <a:xfrm>
            <a:off x="477838" y="873125"/>
            <a:ext cx="6032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buFont typeface="Arial" pitchFamily="34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探究浮力的大小跟哪些因素有关</a:t>
            </a:r>
          </a:p>
        </p:txBody>
      </p:sp>
      <p:sp>
        <p:nvSpPr>
          <p:cNvPr id="21509" name="Rectangle 61"/>
          <p:cNvSpPr>
            <a:spLocks noChangeArrowheads="1"/>
          </p:cNvSpPr>
          <p:nvPr/>
        </p:nvSpPr>
        <p:spPr bwMode="auto">
          <a:xfrm>
            <a:off x="566738" y="279400"/>
            <a:ext cx="5943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3200" b="1"/>
              <a:t>浮力的大小与哪些因素有关</a:t>
            </a:r>
          </a:p>
        </p:txBody>
      </p:sp>
    </p:spTree>
    <p:extLst>
      <p:ext uri="{BB962C8B-B14F-4D97-AF65-F5344CB8AC3E}">
        <p14:creationId xmlns:p14="http://schemas.microsoft.com/office/powerpoint/2010/main" val="9212475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  <p:bldP spid="1085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3976" t="2573" r="2296" b="2573"/>
          <a:stretch>
            <a:fillRect/>
          </a:stretch>
        </p:blipFill>
        <p:spPr>
          <a:xfrm>
            <a:off x="1518285" y="1953260"/>
            <a:ext cx="6092190" cy="400304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9571" name="Text Box 5"/>
          <p:cNvSpPr txBox="1">
            <a:spLocks noChangeArrowheads="1"/>
          </p:cNvSpPr>
          <p:nvPr/>
        </p:nvSpPr>
        <p:spPr bwMode="auto">
          <a:xfrm>
            <a:off x="1693863" y="890588"/>
            <a:ext cx="620236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002060"/>
                </a:solidFill>
              </a:rPr>
              <a:t>其它水里能做到吗？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002060"/>
                </a:solidFill>
              </a:rPr>
              <a:t>浮力的大小可能跟什么因素有关？ </a:t>
            </a:r>
          </a:p>
        </p:txBody>
      </p:sp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7821613" y="2028825"/>
            <a:ext cx="609600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/>
              <a:t>在死海里悠闲地看书</a:t>
            </a:r>
          </a:p>
        </p:txBody>
      </p:sp>
      <p:sp>
        <p:nvSpPr>
          <p:cNvPr id="109573" name="Text Box 7"/>
          <p:cNvSpPr txBox="1">
            <a:spLocks noChangeArrowheads="1"/>
          </p:cNvSpPr>
          <p:nvPr/>
        </p:nvSpPr>
        <p:spPr bwMode="auto">
          <a:xfrm>
            <a:off x="2124075" y="6021388"/>
            <a:ext cx="5257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002060"/>
                </a:solidFill>
              </a:rPr>
              <a:t>浮力的大小可能跟液体密度有关</a:t>
            </a:r>
          </a:p>
        </p:txBody>
      </p:sp>
    </p:spTree>
    <p:extLst>
      <p:ext uri="{BB962C8B-B14F-4D97-AF65-F5344CB8AC3E}">
        <p14:creationId xmlns:p14="http://schemas.microsoft.com/office/powerpoint/2010/main" val="27311421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  <p:bldP spid="109571" grpId="1"/>
      <p:bldP spid="109573" grpId="0"/>
      <p:bldP spid="109573" grpId="1"/>
      <p:bldP spid="109573" grpId="2"/>
      <p:bldP spid="109573" grpId="3"/>
      <p:bldP spid="109573" grpId="4"/>
      <p:bldP spid="109573" grpId="5"/>
      <p:bldP spid="109573" grpId="6"/>
      <p:bldP spid="109573" grpId="7"/>
      <p:bldP spid="109573" grpId="8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37889"/>
          <p:cNvSpPr>
            <a:spLocks noGrp="1" noChangeArrowheads="1"/>
          </p:cNvSpPr>
          <p:nvPr>
            <p:ph type="title"/>
          </p:nvPr>
        </p:nvSpPr>
        <p:spPr>
          <a:xfrm>
            <a:off x="250825" y="1196975"/>
            <a:ext cx="8229600" cy="1371600"/>
          </a:xfrm>
        </p:spPr>
        <p:txBody>
          <a:bodyPr lIns="92075" tIns="46038" rIns="92075" bIns="46038"/>
          <a:lstStyle/>
          <a:p>
            <a:r>
              <a:rPr lang="en-US" altLang="zh-CN" sz="4000" smtClean="0">
                <a:solidFill>
                  <a:srgbClr val="001010"/>
                </a:solidFill>
              </a:rPr>
              <a:t>1.</a:t>
            </a:r>
            <a:r>
              <a:rPr lang="zh-CN" altLang="en-US" sz="4000" smtClean="0">
                <a:solidFill>
                  <a:srgbClr val="001010"/>
                </a:solidFill>
              </a:rPr>
              <a:t>浮力的大小与什么因素有关呢？</a:t>
            </a:r>
          </a:p>
        </p:txBody>
      </p:sp>
      <p:sp>
        <p:nvSpPr>
          <p:cNvPr id="37891" name="内容占位符 37890"/>
          <p:cNvSpPr>
            <a:spLocks noGrp="1" noChangeArrowheads="1"/>
          </p:cNvSpPr>
          <p:nvPr>
            <p:ph idx="1"/>
          </p:nvPr>
        </p:nvSpPr>
        <p:spPr>
          <a:xfrm>
            <a:off x="968375" y="2700338"/>
            <a:ext cx="7488238" cy="7778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000" smtClean="0">
                <a:solidFill>
                  <a:srgbClr val="001010"/>
                </a:solidFill>
              </a:rPr>
              <a:t>2.</a:t>
            </a:r>
            <a:r>
              <a:rPr lang="zh-CN" altLang="en-US" sz="4000" smtClean="0">
                <a:solidFill>
                  <a:srgbClr val="001010"/>
                </a:solidFill>
              </a:rPr>
              <a:t>猜想：</a:t>
            </a:r>
          </a:p>
        </p:txBody>
      </p:sp>
      <p:sp>
        <p:nvSpPr>
          <p:cNvPr id="37892" name="文本框 37891"/>
          <p:cNvSpPr txBox="1">
            <a:spLocks noChangeArrowheads="1"/>
          </p:cNvSpPr>
          <p:nvPr/>
        </p:nvSpPr>
        <p:spPr bwMode="auto">
          <a:xfrm>
            <a:off x="755650" y="333375"/>
            <a:ext cx="1584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CC0000"/>
                </a:solidFill>
                <a:latin typeface="Tahoma" pitchFamily="34" charset="0"/>
              </a:rPr>
              <a:t>探究：</a:t>
            </a:r>
          </a:p>
        </p:txBody>
      </p:sp>
      <p:sp>
        <p:nvSpPr>
          <p:cNvPr id="37893" name="文本框 37892"/>
          <p:cNvSpPr txBox="1">
            <a:spLocks noChangeArrowheads="1"/>
          </p:cNvSpPr>
          <p:nvPr/>
        </p:nvSpPr>
        <p:spPr bwMode="auto">
          <a:xfrm>
            <a:off x="611188" y="4941888"/>
            <a:ext cx="32146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1010"/>
                </a:solidFill>
                <a:latin typeface="Tahoma" pitchFamily="34" charset="0"/>
              </a:rPr>
              <a:t>3.</a:t>
            </a:r>
            <a:r>
              <a:rPr lang="zh-CN" altLang="en-US" sz="4000" b="1">
                <a:solidFill>
                  <a:srgbClr val="001010"/>
                </a:solidFill>
                <a:latin typeface="Tahoma" pitchFamily="34" charset="0"/>
              </a:rPr>
              <a:t>设计实验：</a:t>
            </a:r>
          </a:p>
        </p:txBody>
      </p:sp>
      <p:sp>
        <p:nvSpPr>
          <p:cNvPr id="37894" name="矩形 37893"/>
          <p:cNvSpPr>
            <a:spLocks noChangeArrowheads="1"/>
          </p:cNvSpPr>
          <p:nvPr/>
        </p:nvSpPr>
        <p:spPr bwMode="auto">
          <a:xfrm>
            <a:off x="2411413" y="2781300"/>
            <a:ext cx="62642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52400"/>
            <a:r>
              <a:rPr lang="zh-CN" altLang="en-US" sz="2800" b="1">
                <a:solidFill>
                  <a:srgbClr val="001010"/>
                </a:solidFill>
                <a:latin typeface="Verdana" pitchFamily="34" charset="0"/>
                <a:ea typeface="华文中宋" pitchFamily="2" charset="-122"/>
              </a:rPr>
              <a:t>①可能与</a:t>
            </a:r>
            <a:r>
              <a:rPr lang="zh-CN" altLang="en-US" sz="2800" b="1">
                <a:solidFill>
                  <a:srgbClr val="6600CC"/>
                </a:solidFill>
                <a:latin typeface="Verdana" pitchFamily="34" charset="0"/>
                <a:ea typeface="华文中宋" pitchFamily="2" charset="-122"/>
              </a:rPr>
              <a:t>液体的密度</a:t>
            </a:r>
            <a:r>
              <a:rPr lang="zh-CN" altLang="en-US" sz="2800" b="1">
                <a:solidFill>
                  <a:srgbClr val="001010"/>
                </a:solidFill>
                <a:latin typeface="Verdana" pitchFamily="34" charset="0"/>
                <a:ea typeface="华文中宋" pitchFamily="2" charset="-122"/>
              </a:rPr>
              <a:t>有关</a:t>
            </a:r>
          </a:p>
          <a:p>
            <a:pPr indent="152400"/>
            <a:r>
              <a:rPr lang="zh-CN" altLang="en-US" sz="2800" b="1">
                <a:solidFill>
                  <a:srgbClr val="001010"/>
                </a:solidFill>
                <a:latin typeface="Verdana" pitchFamily="34" charset="0"/>
                <a:ea typeface="华文中宋" pitchFamily="2" charset="-122"/>
              </a:rPr>
              <a:t>②可能与</a:t>
            </a:r>
            <a:r>
              <a:rPr lang="zh-CN" altLang="en-US" sz="2800" b="1">
                <a:solidFill>
                  <a:srgbClr val="6600CC"/>
                </a:solidFill>
                <a:latin typeface="Verdana" pitchFamily="34" charset="0"/>
                <a:ea typeface="华文中宋" pitchFamily="2" charset="-122"/>
              </a:rPr>
              <a:t>物体浸入液体的体积</a:t>
            </a:r>
            <a:r>
              <a:rPr lang="zh-CN" altLang="en-US" sz="2800" b="1">
                <a:solidFill>
                  <a:srgbClr val="001010"/>
                </a:solidFill>
                <a:latin typeface="Verdana" pitchFamily="34" charset="0"/>
                <a:ea typeface="华文中宋" pitchFamily="2" charset="-122"/>
              </a:rPr>
              <a:t>有关</a:t>
            </a:r>
          </a:p>
          <a:p>
            <a:pPr indent="152400"/>
            <a:r>
              <a:rPr lang="zh-CN" altLang="en-US" sz="2800" b="1">
                <a:solidFill>
                  <a:srgbClr val="001010"/>
                </a:solidFill>
                <a:latin typeface="Verdana" pitchFamily="34" charset="0"/>
                <a:ea typeface="华文中宋" pitchFamily="2" charset="-122"/>
              </a:rPr>
              <a:t>③可能与</a:t>
            </a:r>
            <a:r>
              <a:rPr lang="zh-CN" altLang="en-US" sz="2800" b="1">
                <a:solidFill>
                  <a:srgbClr val="6600CC"/>
                </a:solidFill>
                <a:latin typeface="Verdana" pitchFamily="34" charset="0"/>
                <a:ea typeface="华文中宋" pitchFamily="2" charset="-122"/>
              </a:rPr>
              <a:t>物体浸入液体的深度</a:t>
            </a:r>
            <a:r>
              <a:rPr lang="zh-CN" altLang="en-US" sz="2800" b="1">
                <a:solidFill>
                  <a:srgbClr val="001010"/>
                </a:solidFill>
                <a:latin typeface="Verdana" pitchFamily="34" charset="0"/>
                <a:ea typeface="华文中宋" pitchFamily="2" charset="-122"/>
              </a:rPr>
              <a:t>有关</a:t>
            </a:r>
          </a:p>
          <a:p>
            <a:pPr indent="152400"/>
            <a:r>
              <a:rPr lang="zh-CN" altLang="en-US" sz="2800" b="1">
                <a:solidFill>
                  <a:srgbClr val="0000FF"/>
                </a:solidFill>
                <a:latin typeface="Verdana" pitchFamily="34" charset="0"/>
                <a:ea typeface="华文中宋" pitchFamily="2" charset="-122"/>
              </a:rPr>
              <a:t>   </a:t>
            </a:r>
            <a:r>
              <a:rPr lang="en-US" altLang="zh-CN" sz="2800" b="1">
                <a:solidFill>
                  <a:srgbClr val="001010"/>
                </a:solidFill>
                <a:latin typeface="Verdana" pitchFamily="34" charset="0"/>
                <a:ea typeface="华文中宋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2023047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  <p:bldP spid="37892" grpId="0"/>
      <p:bldP spid="37893" grpId="0"/>
      <p:bldP spid="378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5"/>
          <p:cNvGrpSpPr>
            <a:grpSpLocks/>
          </p:cNvGrpSpPr>
          <p:nvPr/>
        </p:nvGrpSpPr>
        <p:grpSpPr bwMode="auto">
          <a:xfrm>
            <a:off x="3584575" y="3190875"/>
            <a:ext cx="990600" cy="1890713"/>
            <a:chOff x="1920" y="2400"/>
            <a:chExt cx="624" cy="1191"/>
          </a:xfrm>
        </p:grpSpPr>
        <p:sp>
          <p:nvSpPr>
            <p:cNvPr id="26626" name="Text Box 24"/>
            <p:cNvSpPr txBox="1">
              <a:spLocks noChangeArrowheads="1"/>
            </p:cNvSpPr>
            <p:nvPr/>
          </p:nvSpPr>
          <p:spPr bwMode="auto">
            <a:xfrm>
              <a:off x="2112" y="3360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/>
                <a:t>水</a:t>
              </a:r>
            </a:p>
          </p:txBody>
        </p:sp>
        <p:grpSp>
          <p:nvGrpSpPr>
            <p:cNvPr id="26627" name="Group 41"/>
            <p:cNvGrpSpPr>
              <a:grpSpLocks/>
            </p:cNvGrpSpPr>
            <p:nvPr/>
          </p:nvGrpSpPr>
          <p:grpSpPr bwMode="auto">
            <a:xfrm>
              <a:off x="1920" y="2400"/>
              <a:ext cx="624" cy="912"/>
              <a:chOff x="1920" y="2400"/>
              <a:chExt cx="624" cy="912"/>
            </a:xfrm>
          </p:grpSpPr>
          <p:grpSp>
            <p:nvGrpSpPr>
              <p:cNvPr id="26628" name="xjhzja8"/>
              <p:cNvGrpSpPr>
                <a:grpSpLocks/>
              </p:cNvGrpSpPr>
              <p:nvPr/>
            </p:nvGrpSpPr>
            <p:grpSpPr bwMode="auto">
              <a:xfrm>
                <a:off x="1920" y="2400"/>
                <a:ext cx="624" cy="912"/>
                <a:chOff x="7740" y="816"/>
                <a:chExt cx="1740" cy="1890"/>
              </a:xfrm>
            </p:grpSpPr>
            <p:sp>
              <p:nvSpPr>
                <p:cNvPr id="26629" name="AutoShape 15"/>
                <p:cNvSpPr>
                  <a:spLocks noChangeArrowheads="1"/>
                </p:cNvSpPr>
                <p:nvPr/>
              </p:nvSpPr>
              <p:spPr bwMode="auto"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solidFill>
                  <a:schemeClr val="bg1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26630" name="Freeform 16"/>
                <p:cNvSpPr>
                  <a:spLocks noChangeArrowheads="1"/>
                </p:cNvSpPr>
                <p:nvPr/>
              </p:nvSpPr>
              <p:spPr bwMode="auto">
                <a:xfrm>
                  <a:off x="7740" y="816"/>
                  <a:ext cx="1740" cy="1129"/>
                </a:xfrm>
                <a:custGeom>
                  <a:avLst/>
                  <a:gdLst>
                    <a:gd name="T0" fmla="*/ 225 w 1740"/>
                    <a:gd name="T1" fmla="*/ 1129 h 1129"/>
                    <a:gd name="T2" fmla="*/ 225 w 1740"/>
                    <a:gd name="T3" fmla="*/ 360 h 1129"/>
                    <a:gd name="T4" fmla="*/ 225 w 1740"/>
                    <a:gd name="T5" fmla="*/ 180 h 1129"/>
                    <a:gd name="T6" fmla="*/ 0 w 1740"/>
                    <a:gd name="T7" fmla="*/ 45 h 1129"/>
                    <a:gd name="T8" fmla="*/ 285 w 1740"/>
                    <a:gd name="T9" fmla="*/ 0 h 1129"/>
                    <a:gd name="T10" fmla="*/ 1740 w 1740"/>
                    <a:gd name="T11" fmla="*/ 0 h 1129"/>
                    <a:gd name="T12" fmla="*/ 1665 w 1740"/>
                    <a:gd name="T13" fmla="*/ 120 h 1129"/>
                    <a:gd name="T14" fmla="*/ 1665 w 1740"/>
                    <a:gd name="T15" fmla="*/ 1129 h 1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631" name="Rectangle 40"/>
              <p:cNvSpPr>
                <a:spLocks noChangeArrowheads="1"/>
              </p:cNvSpPr>
              <p:nvPr/>
            </p:nvSpPr>
            <p:spPr bwMode="auto">
              <a:xfrm>
                <a:off x="2009" y="2736"/>
                <a:ext cx="500" cy="576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en-US"/>
              </a:p>
            </p:txBody>
          </p:sp>
        </p:grpSp>
      </p:grpSp>
      <p:grpSp>
        <p:nvGrpSpPr>
          <p:cNvPr id="6" name="Group 56"/>
          <p:cNvGrpSpPr>
            <a:grpSpLocks/>
          </p:cNvGrpSpPr>
          <p:nvPr/>
        </p:nvGrpSpPr>
        <p:grpSpPr bwMode="auto">
          <a:xfrm>
            <a:off x="5246688" y="3203575"/>
            <a:ext cx="990600" cy="1890713"/>
            <a:chOff x="2976" y="2400"/>
            <a:chExt cx="624" cy="1191"/>
          </a:xfrm>
        </p:grpSpPr>
        <p:sp>
          <p:nvSpPr>
            <p:cNvPr id="26633" name="Text Box 31"/>
            <p:cNvSpPr txBox="1">
              <a:spLocks noChangeArrowheads="1"/>
            </p:cNvSpPr>
            <p:nvPr/>
          </p:nvSpPr>
          <p:spPr bwMode="auto">
            <a:xfrm>
              <a:off x="3120" y="3360"/>
              <a:ext cx="43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/>
                <a:t>酒精</a:t>
              </a:r>
            </a:p>
          </p:txBody>
        </p:sp>
        <p:grpSp>
          <p:nvGrpSpPr>
            <p:cNvPr id="26634" name="Group 42"/>
            <p:cNvGrpSpPr>
              <a:grpSpLocks/>
            </p:cNvGrpSpPr>
            <p:nvPr/>
          </p:nvGrpSpPr>
          <p:grpSpPr bwMode="auto">
            <a:xfrm>
              <a:off x="2976" y="2400"/>
              <a:ext cx="624" cy="912"/>
              <a:chOff x="1920" y="2400"/>
              <a:chExt cx="624" cy="912"/>
            </a:xfrm>
          </p:grpSpPr>
          <p:grpSp>
            <p:nvGrpSpPr>
              <p:cNvPr id="26635" name="xjhzja8"/>
              <p:cNvGrpSpPr>
                <a:grpSpLocks/>
              </p:cNvGrpSpPr>
              <p:nvPr/>
            </p:nvGrpSpPr>
            <p:grpSpPr bwMode="auto">
              <a:xfrm>
                <a:off x="1920" y="2400"/>
                <a:ext cx="624" cy="912"/>
                <a:chOff x="7740" y="816"/>
                <a:chExt cx="1740" cy="1890"/>
              </a:xfrm>
            </p:grpSpPr>
            <p:sp>
              <p:nvSpPr>
                <p:cNvPr id="26636" name="AutoShape 44" descr="横虚线"/>
                <p:cNvSpPr>
                  <a:spLocks noChangeArrowheads="1"/>
                </p:cNvSpPr>
                <p:nvPr/>
              </p:nvSpPr>
              <p:spPr bwMode="auto"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26637" name="Freeform 45"/>
                <p:cNvSpPr>
                  <a:spLocks noChangeArrowheads="1"/>
                </p:cNvSpPr>
                <p:nvPr/>
              </p:nvSpPr>
              <p:spPr bwMode="auto">
                <a:xfrm>
                  <a:off x="7740" y="816"/>
                  <a:ext cx="1740" cy="1129"/>
                </a:xfrm>
                <a:custGeom>
                  <a:avLst/>
                  <a:gdLst>
                    <a:gd name="T0" fmla="*/ 225 w 1740"/>
                    <a:gd name="T1" fmla="*/ 1129 h 1129"/>
                    <a:gd name="T2" fmla="*/ 225 w 1740"/>
                    <a:gd name="T3" fmla="*/ 360 h 1129"/>
                    <a:gd name="T4" fmla="*/ 225 w 1740"/>
                    <a:gd name="T5" fmla="*/ 180 h 1129"/>
                    <a:gd name="T6" fmla="*/ 0 w 1740"/>
                    <a:gd name="T7" fmla="*/ 45 h 1129"/>
                    <a:gd name="T8" fmla="*/ 285 w 1740"/>
                    <a:gd name="T9" fmla="*/ 0 h 1129"/>
                    <a:gd name="T10" fmla="*/ 1740 w 1740"/>
                    <a:gd name="T11" fmla="*/ 0 h 1129"/>
                    <a:gd name="T12" fmla="*/ 1665 w 1740"/>
                    <a:gd name="T13" fmla="*/ 120 h 1129"/>
                    <a:gd name="T14" fmla="*/ 1665 w 1740"/>
                    <a:gd name="T15" fmla="*/ 1129 h 1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638" name="Rectangle 46"/>
              <p:cNvSpPr>
                <a:spLocks noChangeArrowheads="1"/>
              </p:cNvSpPr>
              <p:nvPr/>
            </p:nvSpPr>
            <p:spPr bwMode="auto">
              <a:xfrm>
                <a:off x="2009" y="2736"/>
                <a:ext cx="500" cy="576"/>
              </a:xfrm>
              <a:prstGeom prst="rect">
                <a:avLst/>
              </a:prstGeom>
              <a:solidFill>
                <a:srgbClr val="FFFFCC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en-US"/>
              </a:p>
            </p:txBody>
          </p:sp>
        </p:grpSp>
      </p:grpSp>
      <p:grpSp>
        <p:nvGrpSpPr>
          <p:cNvPr id="10" name="Group 60"/>
          <p:cNvGrpSpPr>
            <a:grpSpLocks/>
          </p:cNvGrpSpPr>
          <p:nvPr/>
        </p:nvGrpSpPr>
        <p:grpSpPr bwMode="auto">
          <a:xfrm>
            <a:off x="6861175" y="3190875"/>
            <a:ext cx="1066800" cy="1890713"/>
            <a:chOff x="3984" y="2016"/>
            <a:chExt cx="672" cy="1191"/>
          </a:xfrm>
        </p:grpSpPr>
        <p:grpSp>
          <p:nvGrpSpPr>
            <p:cNvPr id="26640" name="Group 47"/>
            <p:cNvGrpSpPr>
              <a:grpSpLocks/>
            </p:cNvGrpSpPr>
            <p:nvPr/>
          </p:nvGrpSpPr>
          <p:grpSpPr bwMode="auto">
            <a:xfrm>
              <a:off x="3984" y="2016"/>
              <a:ext cx="624" cy="912"/>
              <a:chOff x="1920" y="2400"/>
              <a:chExt cx="624" cy="912"/>
            </a:xfrm>
          </p:grpSpPr>
          <p:grpSp>
            <p:nvGrpSpPr>
              <p:cNvPr id="26641" name="xjhzja8"/>
              <p:cNvGrpSpPr>
                <a:grpSpLocks/>
              </p:cNvGrpSpPr>
              <p:nvPr/>
            </p:nvGrpSpPr>
            <p:grpSpPr bwMode="auto">
              <a:xfrm>
                <a:off x="1920" y="2400"/>
                <a:ext cx="624" cy="912"/>
                <a:chOff x="7740" y="816"/>
                <a:chExt cx="1740" cy="1890"/>
              </a:xfrm>
            </p:grpSpPr>
            <p:sp>
              <p:nvSpPr>
                <p:cNvPr id="26642" name="AutoShape 49" descr="横虚线"/>
                <p:cNvSpPr>
                  <a:spLocks noChangeArrowheads="1"/>
                </p:cNvSpPr>
                <p:nvPr/>
              </p:nvSpPr>
              <p:spPr bwMode="auto"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26643" name="Freeform 50"/>
                <p:cNvSpPr>
                  <a:spLocks noChangeArrowheads="1"/>
                </p:cNvSpPr>
                <p:nvPr/>
              </p:nvSpPr>
              <p:spPr bwMode="auto">
                <a:xfrm>
                  <a:off x="7740" y="816"/>
                  <a:ext cx="1740" cy="1129"/>
                </a:xfrm>
                <a:custGeom>
                  <a:avLst/>
                  <a:gdLst>
                    <a:gd name="T0" fmla="*/ 225 w 1740"/>
                    <a:gd name="T1" fmla="*/ 1129 h 1129"/>
                    <a:gd name="T2" fmla="*/ 225 w 1740"/>
                    <a:gd name="T3" fmla="*/ 360 h 1129"/>
                    <a:gd name="T4" fmla="*/ 225 w 1740"/>
                    <a:gd name="T5" fmla="*/ 180 h 1129"/>
                    <a:gd name="T6" fmla="*/ 0 w 1740"/>
                    <a:gd name="T7" fmla="*/ 45 h 1129"/>
                    <a:gd name="T8" fmla="*/ 285 w 1740"/>
                    <a:gd name="T9" fmla="*/ 0 h 1129"/>
                    <a:gd name="T10" fmla="*/ 1740 w 1740"/>
                    <a:gd name="T11" fmla="*/ 0 h 1129"/>
                    <a:gd name="T12" fmla="*/ 1665 w 1740"/>
                    <a:gd name="T13" fmla="*/ 120 h 1129"/>
                    <a:gd name="T14" fmla="*/ 1665 w 1740"/>
                    <a:gd name="T15" fmla="*/ 1129 h 1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644" name="Rectangle 51"/>
              <p:cNvSpPr>
                <a:spLocks noChangeArrowheads="1"/>
              </p:cNvSpPr>
              <p:nvPr/>
            </p:nvSpPr>
            <p:spPr bwMode="auto">
              <a:xfrm>
                <a:off x="2009" y="2736"/>
                <a:ext cx="500" cy="576"/>
              </a:xfrm>
              <a:prstGeom prst="rect">
                <a:avLst/>
              </a:prstGeom>
              <a:solidFill>
                <a:schemeClr val="bg2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en-US"/>
              </a:p>
            </p:txBody>
          </p:sp>
        </p:grpSp>
        <p:sp>
          <p:nvSpPr>
            <p:cNvPr id="26645" name="Text Box 52"/>
            <p:cNvSpPr txBox="1">
              <a:spLocks noChangeArrowheads="1"/>
            </p:cNvSpPr>
            <p:nvPr/>
          </p:nvSpPr>
          <p:spPr bwMode="auto">
            <a:xfrm>
              <a:off x="4080" y="2976"/>
              <a:ext cx="57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/>
                <a:t>浓盐水</a:t>
              </a:r>
            </a:p>
          </p:txBody>
        </p:sp>
      </p:grpSp>
      <p:grpSp>
        <p:nvGrpSpPr>
          <p:cNvPr id="13" name="Group 72"/>
          <p:cNvGrpSpPr>
            <a:grpSpLocks/>
          </p:cNvGrpSpPr>
          <p:nvPr/>
        </p:nvGrpSpPr>
        <p:grpSpPr bwMode="auto">
          <a:xfrm>
            <a:off x="1285875" y="2259013"/>
            <a:ext cx="1371600" cy="3111500"/>
            <a:chOff x="810" y="1423"/>
            <a:chExt cx="864" cy="1960"/>
          </a:xfrm>
        </p:grpSpPr>
        <p:pic>
          <p:nvPicPr>
            <p:cNvPr id="26647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" y="1423"/>
              <a:ext cx="668" cy="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8" name="Text Box 58"/>
            <p:cNvSpPr txBox="1">
              <a:spLocks noChangeArrowheads="1"/>
            </p:cNvSpPr>
            <p:nvPr/>
          </p:nvSpPr>
          <p:spPr bwMode="auto">
            <a:xfrm>
              <a:off x="810" y="3152"/>
              <a:ext cx="86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/>
                <a:t>弹簧测力计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927100" y="1943100"/>
            <a:ext cx="1622425" cy="52863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实验器材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2038" y="5499100"/>
            <a:ext cx="1622425" cy="52863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实验方法</a:t>
            </a:r>
          </a:p>
        </p:txBody>
      </p:sp>
      <p:sp>
        <p:nvSpPr>
          <p:cNvPr id="124994" name="Text Box 66"/>
          <p:cNvSpPr txBox="1">
            <a:spLocks noChangeArrowheads="1"/>
          </p:cNvSpPr>
          <p:nvPr/>
        </p:nvSpPr>
        <p:spPr bwMode="auto">
          <a:xfrm>
            <a:off x="2501900" y="6129338"/>
            <a:ext cx="5086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/>
              <a:t>注意运用控制变量的方法。</a:t>
            </a:r>
          </a:p>
        </p:txBody>
      </p:sp>
      <p:grpSp>
        <p:nvGrpSpPr>
          <p:cNvPr id="14" name="Group 70"/>
          <p:cNvGrpSpPr>
            <a:grpSpLocks/>
          </p:cNvGrpSpPr>
          <p:nvPr/>
        </p:nvGrpSpPr>
        <p:grpSpPr bwMode="auto">
          <a:xfrm>
            <a:off x="2546350" y="3473450"/>
            <a:ext cx="914400" cy="1220788"/>
            <a:chOff x="1604" y="2188"/>
            <a:chExt cx="576" cy="769"/>
          </a:xfrm>
        </p:grpSpPr>
        <p:sp>
          <p:nvSpPr>
            <p:cNvPr id="26653" name="Text Box 53"/>
            <p:cNvSpPr txBox="1">
              <a:spLocks noChangeArrowheads="1"/>
            </p:cNvSpPr>
            <p:nvPr/>
          </p:nvSpPr>
          <p:spPr bwMode="auto">
            <a:xfrm>
              <a:off x="1604" y="2727"/>
              <a:ext cx="576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/>
                <a:t>圆柱体</a:t>
              </a:r>
            </a:p>
          </p:txBody>
        </p:sp>
        <p:grpSp>
          <p:nvGrpSpPr>
            <p:cNvPr id="26654" name="Group 69"/>
            <p:cNvGrpSpPr>
              <a:grpSpLocks/>
            </p:cNvGrpSpPr>
            <p:nvPr/>
          </p:nvGrpSpPr>
          <p:grpSpPr bwMode="auto">
            <a:xfrm>
              <a:off x="1730" y="2188"/>
              <a:ext cx="243" cy="426"/>
              <a:chOff x="1730" y="2188"/>
              <a:chExt cx="243" cy="426"/>
            </a:xfrm>
          </p:grpSpPr>
          <p:grpSp>
            <p:nvGrpSpPr>
              <p:cNvPr id="26655" name="Group 67"/>
              <p:cNvGrpSpPr>
                <a:grpSpLocks/>
              </p:cNvGrpSpPr>
              <p:nvPr/>
            </p:nvGrpSpPr>
            <p:grpSpPr bwMode="auto">
              <a:xfrm>
                <a:off x="1730" y="2245"/>
                <a:ext cx="243" cy="369"/>
                <a:chOff x="1730" y="2245"/>
                <a:chExt cx="243" cy="255"/>
              </a:xfrm>
            </p:grpSpPr>
            <p:sp>
              <p:nvSpPr>
                <p:cNvPr id="26656" name="Rectangle 7"/>
                <p:cNvSpPr>
                  <a:spLocks noChangeArrowheads="1"/>
                </p:cNvSpPr>
                <p:nvPr/>
              </p:nvSpPr>
              <p:spPr bwMode="auto">
                <a:xfrm>
                  <a:off x="1730" y="224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26657" name="Rectangle 8"/>
                <p:cNvSpPr>
                  <a:spLocks noChangeArrowheads="1"/>
                </p:cNvSpPr>
                <p:nvPr/>
              </p:nvSpPr>
              <p:spPr bwMode="auto">
                <a:xfrm>
                  <a:off x="1730" y="2330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  <p:sp>
              <p:nvSpPr>
                <p:cNvPr id="26658" name="Rectangle 9"/>
                <p:cNvSpPr>
                  <a:spLocks noChangeArrowheads="1"/>
                </p:cNvSpPr>
                <p:nvPr/>
              </p:nvSpPr>
              <p:spPr bwMode="auto">
                <a:xfrm>
                  <a:off x="1730" y="241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/>
                </a:p>
              </p:txBody>
            </p:sp>
          </p:grpSp>
          <p:sp>
            <p:nvSpPr>
              <p:cNvPr id="26659" name="Freeform 68"/>
              <p:cNvSpPr>
                <a:spLocks noChangeArrowheads="1"/>
              </p:cNvSpPr>
              <p:nvPr/>
            </p:nvSpPr>
            <p:spPr bwMode="auto">
              <a:xfrm>
                <a:off x="1831" y="2188"/>
                <a:ext cx="57" cy="57"/>
              </a:xfrm>
              <a:custGeom>
                <a:avLst/>
                <a:gdLst>
                  <a:gd name="T0" fmla="*/ 1 w 202"/>
                  <a:gd name="T1" fmla="*/ 90 h 356"/>
                  <a:gd name="T2" fmla="*/ 15 w 202"/>
                  <a:gd name="T3" fmla="*/ 31 h 356"/>
                  <a:gd name="T4" fmla="*/ 89 w 202"/>
                  <a:gd name="T5" fmla="*/ 1 h 356"/>
                  <a:gd name="T6" fmla="*/ 186 w 202"/>
                  <a:gd name="T7" fmla="*/ 39 h 356"/>
                  <a:gd name="T8" fmla="*/ 185 w 202"/>
                  <a:gd name="T9" fmla="*/ 142 h 356"/>
                  <a:gd name="T10" fmla="*/ 93 w 202"/>
                  <a:gd name="T11" fmla="*/ 186 h 356"/>
                  <a:gd name="T12" fmla="*/ 88 w 202"/>
                  <a:gd name="T13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356">
                    <a:moveTo>
                      <a:pt x="1" y="90"/>
                    </a:moveTo>
                    <a:cubicBezTo>
                      <a:pt x="3" y="80"/>
                      <a:pt x="0" y="46"/>
                      <a:pt x="15" y="31"/>
                    </a:cubicBezTo>
                    <a:cubicBezTo>
                      <a:pt x="30" y="16"/>
                      <a:pt x="61" y="0"/>
                      <a:pt x="89" y="1"/>
                    </a:cubicBezTo>
                    <a:cubicBezTo>
                      <a:pt x="117" y="2"/>
                      <a:pt x="170" y="15"/>
                      <a:pt x="186" y="39"/>
                    </a:cubicBezTo>
                    <a:cubicBezTo>
                      <a:pt x="202" y="63"/>
                      <a:pt x="200" y="118"/>
                      <a:pt x="185" y="142"/>
                    </a:cubicBezTo>
                    <a:cubicBezTo>
                      <a:pt x="170" y="166"/>
                      <a:pt x="109" y="150"/>
                      <a:pt x="93" y="186"/>
                    </a:cubicBezTo>
                    <a:cubicBezTo>
                      <a:pt x="77" y="222"/>
                      <a:pt x="89" y="321"/>
                      <a:pt x="88" y="356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" name="右箭头 3">
            <a:hlinkClick r:id="rId3" action="ppaction://hlinkfile"/>
          </p:cNvPr>
          <p:cNvSpPr/>
          <p:nvPr/>
        </p:nvSpPr>
        <p:spPr>
          <a:xfrm>
            <a:off x="7956550" y="5589588"/>
            <a:ext cx="576263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90052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249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10" descr="水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3" y="1460500"/>
            <a:ext cx="3676650" cy="2755900"/>
          </a:xfrm>
          <a:prstGeom prst="rect">
            <a:avLst/>
          </a:prstGeom>
          <a:solidFill>
            <a:schemeClr val="tx2"/>
          </a:solidFill>
          <a:ln w="762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122" name="WordArt 45"/>
          <p:cNvSpPr>
            <a:spLocks noChangeArrowheads="1" noChangeShapeType="1" noTextEdit="1"/>
          </p:cNvSpPr>
          <p:nvPr/>
        </p:nvSpPr>
        <p:spPr bwMode="auto">
          <a:xfrm>
            <a:off x="2268538" y="333375"/>
            <a:ext cx="4824412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认识浮力</a:t>
            </a:r>
          </a:p>
        </p:txBody>
      </p:sp>
      <p:pic>
        <p:nvPicPr>
          <p:cNvPr id="5123" name="Picture 9" descr="05104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1336675"/>
            <a:ext cx="405606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62" name="组合 41061"/>
          <p:cNvGrpSpPr>
            <a:grpSpLocks/>
          </p:cNvGrpSpPr>
          <p:nvPr/>
        </p:nvGrpSpPr>
        <p:grpSpPr bwMode="auto">
          <a:xfrm>
            <a:off x="2913063" y="4216400"/>
            <a:ext cx="3700462" cy="2509838"/>
            <a:chOff x="2160" y="384"/>
            <a:chExt cx="3600" cy="2365"/>
          </a:xfrm>
        </p:grpSpPr>
        <p:pic>
          <p:nvPicPr>
            <p:cNvPr id="5125" name="图片 41052" descr="liaoningha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384"/>
              <a:ext cx="3600" cy="2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6" name="文本框 41053"/>
            <p:cNvSpPr txBox="1">
              <a:spLocks noChangeArrowheads="1"/>
            </p:cNvSpPr>
            <p:nvPr/>
          </p:nvSpPr>
          <p:spPr bwMode="auto">
            <a:xfrm>
              <a:off x="4139" y="2352"/>
              <a:ext cx="1037" cy="3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宋体" pitchFamily="2" charset="-122"/>
                </a:rPr>
                <a:t>辽宁舰</a:t>
              </a:r>
              <a:endParaRPr lang="en-US" altLang="zh-CN" sz="2400" b="1">
                <a:latin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889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7" name="矩形 125956"/>
          <p:cNvSpPr>
            <a:spLocks noChangeArrowheads="1"/>
          </p:cNvSpPr>
          <p:nvPr/>
        </p:nvSpPr>
        <p:spPr bwMode="auto">
          <a:xfrm>
            <a:off x="762000" y="1828800"/>
            <a:ext cx="7454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．</a:t>
            </a:r>
            <a:r>
              <a:rPr lang="zh-CN" altLang="en-US" sz="2800" b="1">
                <a:solidFill>
                  <a:srgbClr val="0000FF"/>
                </a:solidFill>
              </a:rPr>
              <a:t>探究浮力与物体浸没后的深度的关系</a:t>
            </a:r>
          </a:p>
        </p:txBody>
      </p:sp>
      <p:graphicFrame>
        <p:nvGraphicFramePr>
          <p:cNvPr id="126086" name="表格 126085"/>
          <p:cNvGraphicFramePr/>
          <p:nvPr/>
        </p:nvGraphicFramePr>
        <p:xfrm>
          <a:off x="566738" y="2943225"/>
          <a:ext cx="7740650" cy="2130425"/>
        </p:xfrm>
        <a:graphic>
          <a:graphicData uri="http://schemas.openxmlformats.org/drawingml/2006/table">
            <a:tbl>
              <a:tblPr/>
              <a:tblGrid>
                <a:gridCol w="3509963"/>
                <a:gridCol w="1485900"/>
                <a:gridCol w="1349375"/>
                <a:gridCol w="1395412"/>
              </a:tblGrid>
              <a:tr h="51808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深度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 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cm</a:t>
                      </a:r>
                      <a:endParaRPr lang="zh-CN" altLang="en-US" sz="2800" b="1" dirty="0">
                        <a:solidFill>
                          <a:srgbClr val="000099"/>
                        </a:solidFill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重力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 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</a:p>
                  </a:txBody>
                  <a:tcPr marT="45713" marB="4571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17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弹簧测力计示数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 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lang="zh-CN" altLang="en-US" sz="2800" b="1" dirty="0">
                        <a:solidFill>
                          <a:srgbClr val="000099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浮力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2800" b="1" baseline="-25000" dirty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浮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lang="zh-CN" altLang="en-US" sz="2800" b="1" dirty="0">
                        <a:solidFill>
                          <a:srgbClr val="000099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6065" name="矩形 126064"/>
          <p:cNvSpPr>
            <a:spLocks noChangeArrowheads="1"/>
          </p:cNvSpPr>
          <p:nvPr/>
        </p:nvSpPr>
        <p:spPr bwMode="auto">
          <a:xfrm>
            <a:off x="971550" y="5461000"/>
            <a:ext cx="724535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990000"/>
                </a:solidFill>
              </a:rPr>
              <a:t>结论：</a:t>
            </a:r>
          </a:p>
          <a:p>
            <a:pPr>
              <a:lnSpc>
                <a:spcPct val="120000"/>
              </a:lnSpc>
            </a:pPr>
            <a:r>
              <a:rPr lang="zh-CN" altLang="en-US" sz="2800" b="1"/>
              <a:t>      </a:t>
            </a:r>
            <a:r>
              <a:rPr lang="zh-CN" altLang="en-US" sz="2800" b="1">
                <a:solidFill>
                  <a:srgbClr val="0000FF"/>
                </a:solidFill>
              </a:rPr>
              <a:t>浮力大小与物体</a:t>
            </a:r>
            <a:r>
              <a:rPr lang="zh-CN" altLang="en-US" sz="2800" b="1">
                <a:solidFill>
                  <a:srgbClr val="CC3300"/>
                </a:solidFill>
              </a:rPr>
              <a:t>浸没水中后</a:t>
            </a:r>
            <a:r>
              <a:rPr lang="zh-CN" altLang="en-US" sz="2800" b="1">
                <a:solidFill>
                  <a:srgbClr val="0000FF"/>
                </a:solidFill>
              </a:rPr>
              <a:t>的深度无关。</a:t>
            </a:r>
          </a:p>
        </p:txBody>
      </p:sp>
      <p:sp>
        <p:nvSpPr>
          <p:cNvPr id="27678" name="TextBox 3"/>
          <p:cNvSpPr txBox="1">
            <a:spLocks noChangeArrowheads="1"/>
          </p:cNvSpPr>
          <p:nvPr/>
        </p:nvSpPr>
        <p:spPr bwMode="auto">
          <a:xfrm>
            <a:off x="971550" y="1042988"/>
            <a:ext cx="2205038" cy="528637"/>
          </a:xfrm>
          <a:prstGeom prst="rect">
            <a:avLst/>
          </a:prstGeom>
          <a:gradFill rotWithShape="1">
            <a:gsLst>
              <a:gs pos="0">
                <a:srgbClr val="FFBE86"/>
              </a:gs>
              <a:gs pos="35001">
                <a:srgbClr val="FFD0AA"/>
              </a:gs>
              <a:gs pos="100000">
                <a:srgbClr val="FFEBDB"/>
              </a:gs>
            </a:gsLst>
            <a:lin ang="16200000" scaled="1"/>
          </a:gradFill>
          <a:ln w="9525">
            <a:solidFill>
              <a:srgbClr val="F6924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检验猜想</a:t>
            </a:r>
          </a:p>
        </p:txBody>
      </p:sp>
      <p:sp>
        <p:nvSpPr>
          <p:cNvPr id="126077" name="矩形 126076"/>
          <p:cNvSpPr>
            <a:spLocks noChangeArrowheads="1"/>
          </p:cNvSpPr>
          <p:nvPr/>
        </p:nvSpPr>
        <p:spPr bwMode="auto">
          <a:xfrm>
            <a:off x="1241425" y="2393950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flatTx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记录表格</a:t>
            </a:r>
          </a:p>
        </p:txBody>
      </p:sp>
      <p:sp>
        <p:nvSpPr>
          <p:cNvPr id="126090" name="文本框 126089"/>
          <p:cNvSpPr txBox="1">
            <a:spLocks noChangeArrowheads="1"/>
          </p:cNvSpPr>
          <p:nvPr/>
        </p:nvSpPr>
        <p:spPr bwMode="auto">
          <a:xfrm>
            <a:off x="4392613" y="4598988"/>
            <a:ext cx="855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0.5</a:t>
            </a:r>
          </a:p>
        </p:txBody>
      </p:sp>
      <p:sp>
        <p:nvSpPr>
          <p:cNvPr id="126091" name="文本框 126090"/>
          <p:cNvSpPr txBox="1">
            <a:spLocks noChangeArrowheads="1"/>
          </p:cNvSpPr>
          <p:nvPr/>
        </p:nvSpPr>
        <p:spPr bwMode="auto">
          <a:xfrm>
            <a:off x="5832475" y="4575175"/>
            <a:ext cx="8556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0.5</a:t>
            </a:r>
          </a:p>
        </p:txBody>
      </p:sp>
      <p:sp>
        <p:nvSpPr>
          <p:cNvPr id="126092" name="文本框 126091"/>
          <p:cNvSpPr txBox="1">
            <a:spLocks noChangeArrowheads="1"/>
          </p:cNvSpPr>
          <p:nvPr/>
        </p:nvSpPr>
        <p:spPr bwMode="auto">
          <a:xfrm>
            <a:off x="7181850" y="4575175"/>
            <a:ext cx="8556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0.5</a:t>
            </a:r>
          </a:p>
        </p:txBody>
      </p:sp>
    </p:spTree>
    <p:extLst>
      <p:ext uri="{BB962C8B-B14F-4D97-AF65-F5344CB8AC3E}">
        <p14:creationId xmlns:p14="http://schemas.microsoft.com/office/powerpoint/2010/main" val="2162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260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260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1260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/>
      <p:bldP spid="126065" grpId="0"/>
      <p:bldP spid="126077" grpId="0"/>
      <p:bldP spid="126090" grpId="0"/>
      <p:bldP spid="126091" grpId="0"/>
      <p:bldP spid="1260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1" name="矩形 126980"/>
          <p:cNvSpPr>
            <a:spLocks noChangeArrowheads="1"/>
          </p:cNvSpPr>
          <p:nvPr/>
        </p:nvSpPr>
        <p:spPr bwMode="auto">
          <a:xfrm>
            <a:off x="792163" y="1358900"/>
            <a:ext cx="7620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．</a:t>
            </a:r>
            <a:r>
              <a:rPr lang="zh-CN" altLang="en-US" sz="2800" b="1">
                <a:solidFill>
                  <a:srgbClr val="0000FF"/>
                </a:solidFill>
              </a:rPr>
              <a:t>探究浮力与物体浸在液体中的体积的关系</a:t>
            </a:r>
          </a:p>
        </p:txBody>
      </p:sp>
      <p:sp>
        <p:nvSpPr>
          <p:cNvPr id="127009" name="矩形 127008"/>
          <p:cNvSpPr>
            <a:spLocks noChangeArrowheads="1"/>
          </p:cNvSpPr>
          <p:nvPr/>
        </p:nvSpPr>
        <p:spPr bwMode="auto">
          <a:xfrm>
            <a:off x="746125" y="5326063"/>
            <a:ext cx="760571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990000"/>
                </a:solidFill>
              </a:rPr>
              <a:t>结论：</a:t>
            </a:r>
            <a:r>
              <a:rPr lang="zh-CN" altLang="en-US" sz="2800" b="1">
                <a:solidFill>
                  <a:srgbClr val="0000FF"/>
                </a:solidFill>
              </a:rPr>
              <a:t>液体密度相同，物体浸在</a:t>
            </a:r>
            <a:r>
              <a:rPr lang="zh-CN" altLang="en-US" sz="2800" b="1">
                <a:solidFill>
                  <a:srgbClr val="CC3300"/>
                </a:solidFill>
              </a:rPr>
              <a:t>液体中的体积       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C3300"/>
                </a:solidFill>
              </a:rPr>
              <a:t>           越大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0000FF"/>
                </a:solidFill>
              </a:rPr>
              <a:t>浮力越大。</a:t>
            </a:r>
          </a:p>
        </p:txBody>
      </p:sp>
      <p:graphicFrame>
        <p:nvGraphicFramePr>
          <p:cNvPr id="127129" name="表格 127128"/>
          <p:cNvGraphicFramePr/>
          <p:nvPr/>
        </p:nvGraphicFramePr>
        <p:xfrm>
          <a:off x="611188" y="2528888"/>
          <a:ext cx="7831137" cy="2559050"/>
        </p:xfrm>
        <a:graphic>
          <a:graphicData uri="http://schemas.openxmlformats.org/drawingml/2006/table">
            <a:tbl>
              <a:tblPr/>
              <a:tblGrid>
                <a:gridCol w="3511550"/>
                <a:gridCol w="1484313"/>
                <a:gridCol w="1485900"/>
                <a:gridCol w="1349375"/>
              </a:tblGrid>
              <a:tr h="94452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物体浸在液体中的体积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格</a:t>
                      </a:r>
                    </a:p>
                  </a:txBody>
                  <a:tcPr marT="45703" marB="4570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96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重力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 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lang="zh-CN" altLang="en-US" sz="2800" dirty="0">
                        <a:solidFill>
                          <a:srgbClr val="000099"/>
                        </a:solidFill>
                        <a:ea typeface="宋体" panose="02010600030101010101" pitchFamily="2" charset="-122"/>
                      </a:endParaRPr>
                    </a:p>
                  </a:txBody>
                  <a:tcPr marT="45703" marB="4570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3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弹簧测力计示数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lang="zh-CN" altLang="en-US" sz="2800" dirty="0">
                        <a:solidFill>
                          <a:srgbClr val="000099"/>
                        </a:solidFill>
                        <a:ea typeface="宋体" panose="02010600030101010101" pitchFamily="2" charset="-122"/>
                      </a:endParaRPr>
                    </a:p>
                  </a:txBody>
                  <a:tcPr marT="45703" marB="4570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solidFill>
                            <a:srgbClr val="003399"/>
                          </a:solidFill>
                          <a:ea typeface="宋体" panose="02010600030101010101" pitchFamily="2" charset="-122"/>
                        </a:rPr>
                        <a:t>3.5</a:t>
                      </a: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17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浮力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2800" b="1" baseline="-25000" dirty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浮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lang="zh-CN" altLang="en-US" sz="2800" dirty="0">
                        <a:solidFill>
                          <a:srgbClr val="000099"/>
                        </a:solidFill>
                        <a:ea typeface="宋体" panose="02010600030101010101" pitchFamily="2" charset="-122"/>
                      </a:endParaRPr>
                    </a:p>
                  </a:txBody>
                  <a:tcPr marT="45703" marB="4570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anose="02010600030101010101" pitchFamily="2" charset="-122"/>
                      </a:endParaRP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anose="02010600030101010101" pitchFamily="2" charset="-122"/>
                      </a:endParaRP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ea typeface="宋体" panose="02010600030101010101" pitchFamily="2" charset="-122"/>
                      </a:endParaRPr>
                    </a:p>
                  </a:txBody>
                  <a:tcPr marT="45703" marB="4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7114" name="矩形 127113"/>
          <p:cNvSpPr>
            <a:spLocks noChangeArrowheads="1"/>
          </p:cNvSpPr>
          <p:nvPr/>
        </p:nvSpPr>
        <p:spPr bwMode="auto">
          <a:xfrm>
            <a:off x="1062038" y="1898650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flatTx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记录表格</a:t>
            </a:r>
          </a:p>
        </p:txBody>
      </p:sp>
      <p:pic>
        <p:nvPicPr>
          <p:cNvPr id="28703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7131" name="文本框 127130"/>
          <p:cNvSpPr txBox="1">
            <a:spLocks noChangeArrowheads="1"/>
          </p:cNvSpPr>
          <p:nvPr/>
        </p:nvSpPr>
        <p:spPr bwMode="auto">
          <a:xfrm>
            <a:off x="4481513" y="4575175"/>
            <a:ext cx="8556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0.5</a:t>
            </a:r>
          </a:p>
        </p:txBody>
      </p:sp>
      <p:sp>
        <p:nvSpPr>
          <p:cNvPr id="127132" name="文本框 127131"/>
          <p:cNvSpPr txBox="1">
            <a:spLocks noChangeArrowheads="1"/>
          </p:cNvSpPr>
          <p:nvPr/>
        </p:nvSpPr>
        <p:spPr bwMode="auto">
          <a:xfrm>
            <a:off x="5965825" y="4575175"/>
            <a:ext cx="8556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1</a:t>
            </a:r>
          </a:p>
        </p:txBody>
      </p:sp>
      <p:sp>
        <p:nvSpPr>
          <p:cNvPr id="127133" name="文本框 127132"/>
          <p:cNvSpPr txBox="1">
            <a:spLocks noChangeArrowheads="1"/>
          </p:cNvSpPr>
          <p:nvPr/>
        </p:nvSpPr>
        <p:spPr bwMode="auto">
          <a:xfrm>
            <a:off x="7361238" y="4575175"/>
            <a:ext cx="8556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1.5</a:t>
            </a:r>
          </a:p>
        </p:txBody>
      </p:sp>
    </p:spTree>
    <p:extLst>
      <p:ext uri="{BB962C8B-B14F-4D97-AF65-F5344CB8AC3E}">
        <p14:creationId xmlns:p14="http://schemas.microsoft.com/office/powerpoint/2010/main" val="399218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1271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1271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271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/>
      <p:bldP spid="127009" grpId="0"/>
      <p:bldP spid="127114" grpId="0"/>
      <p:bldP spid="127131" grpId="0"/>
      <p:bldP spid="127132" grpId="0"/>
      <p:bldP spid="1271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5" name="矩形 128004"/>
          <p:cNvSpPr>
            <a:spLocks noChangeArrowheads="1"/>
          </p:cNvSpPr>
          <p:nvPr/>
        </p:nvSpPr>
        <p:spPr bwMode="auto">
          <a:xfrm>
            <a:off x="836613" y="1244600"/>
            <a:ext cx="6172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．</a:t>
            </a:r>
            <a:r>
              <a:rPr lang="zh-CN" altLang="en-US" sz="2800" b="1">
                <a:solidFill>
                  <a:srgbClr val="0000FF"/>
                </a:solidFill>
              </a:rPr>
              <a:t>探究浮力与液体密度的关系</a:t>
            </a:r>
          </a:p>
        </p:txBody>
      </p:sp>
      <p:graphicFrame>
        <p:nvGraphicFramePr>
          <p:cNvPr id="128050" name="表格 128049"/>
          <p:cNvGraphicFramePr/>
          <p:nvPr/>
        </p:nvGraphicFramePr>
        <p:xfrm>
          <a:off x="657225" y="2438400"/>
          <a:ext cx="7875588" cy="2139950"/>
        </p:xfrm>
        <a:graphic>
          <a:graphicData uri="http://schemas.openxmlformats.org/drawingml/2006/table">
            <a:tbl>
              <a:tblPr/>
              <a:tblGrid>
                <a:gridCol w="3519488"/>
                <a:gridCol w="1430337"/>
                <a:gridCol w="1439863"/>
                <a:gridCol w="1485900"/>
              </a:tblGrid>
              <a:tr h="51808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latin typeface="Euclid Symbol" pitchFamily="18" charset="2"/>
                          <a:ea typeface="宋体" panose="02010600030101010101" pitchFamily="2" charset="-122"/>
                        </a:rPr>
                        <a:t>液体种类</a:t>
                      </a:r>
                      <a:endParaRPr lang="zh-CN" altLang="el-GR" sz="2800" b="1" baseline="30000" dirty="0">
                        <a:solidFill>
                          <a:srgbClr val="000099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ea typeface="宋体" panose="02010600030101010101" pitchFamily="2" charset="-122"/>
                        </a:rPr>
                        <a:t>酒精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ea typeface="宋体" panose="02010600030101010101" pitchFamily="2" charset="-122"/>
                        </a:rPr>
                        <a:t>水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ea typeface="宋体" panose="02010600030101010101" pitchFamily="2" charset="-122"/>
                        </a:rPr>
                        <a:t>浓盐水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重力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 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</a:p>
                  </a:txBody>
                  <a:tcPr marT="45713" marB="4571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0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弹簧测力计示数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 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lang="zh-CN" altLang="en-US" sz="2800" b="1" dirty="0">
                        <a:solidFill>
                          <a:srgbClr val="000099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ea typeface="宋体" panose="02010600030101010101" pitchFamily="2" charset="-122"/>
                        </a:rPr>
                        <a:t>4.6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ea typeface="宋体" panose="02010600030101010101" pitchFamily="2" charset="-122"/>
                        </a:rPr>
                        <a:t>4.5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ea typeface="宋体" panose="02010600030101010101" pitchFamily="2" charset="-122"/>
                        </a:rPr>
                        <a:t>4.4</a:t>
                      </a: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99"/>
                          </a:solidFill>
                          <a:ea typeface="宋体" panose="02010600030101010101" pitchFamily="2" charset="-122"/>
                        </a:rPr>
                        <a:t>浮力</a:t>
                      </a:r>
                      <a:r>
                        <a:rPr lang="en-US" altLang="zh-CN" sz="2800" b="1" i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2800" b="1" baseline="-25000" dirty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浮</a:t>
                      </a:r>
                      <a:r>
                        <a:rPr lang="en-US" altLang="zh-CN" sz="2800" b="1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lang="zh-CN" altLang="en-US" sz="2800" b="1" dirty="0">
                        <a:solidFill>
                          <a:srgbClr val="000099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ea typeface="宋体" panose="02010600030101010101" pitchFamily="2" charset="-122"/>
                      </a:endParaRPr>
                    </a:p>
                  </a:txBody>
                  <a:tcPr marT="45713" marB="4571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8048" name="矩形 128047"/>
          <p:cNvSpPr>
            <a:spLocks noChangeArrowheads="1"/>
          </p:cNvSpPr>
          <p:nvPr/>
        </p:nvSpPr>
        <p:spPr bwMode="auto">
          <a:xfrm>
            <a:off x="1062038" y="1898650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flatTx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记录表格</a:t>
            </a:r>
          </a:p>
        </p:txBody>
      </p:sp>
      <p:sp>
        <p:nvSpPr>
          <p:cNvPr id="128049" name="矩形 128048"/>
          <p:cNvSpPr>
            <a:spLocks noChangeArrowheads="1"/>
          </p:cNvSpPr>
          <p:nvPr/>
        </p:nvSpPr>
        <p:spPr bwMode="auto">
          <a:xfrm>
            <a:off x="1150938" y="4783138"/>
            <a:ext cx="724693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990000"/>
                </a:solidFill>
              </a:rPr>
              <a:t>结论：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990000"/>
                </a:solidFill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</a:rPr>
              <a:t>物体浸在液体中的体积相同，液体</a:t>
            </a:r>
            <a:r>
              <a:rPr lang="zh-CN" altLang="en-US" sz="2800" b="1">
                <a:solidFill>
                  <a:srgbClr val="CC3300"/>
                </a:solidFill>
              </a:rPr>
              <a:t>密度越大，</a:t>
            </a:r>
            <a:r>
              <a:rPr lang="zh-CN" altLang="en-US" sz="2800" b="1">
                <a:solidFill>
                  <a:srgbClr val="0000FF"/>
                </a:solidFill>
              </a:rPr>
              <a:t>浮力越大</a:t>
            </a:r>
            <a:r>
              <a:rPr lang="zh-CN" altLang="en-US" sz="3200" b="1">
                <a:solidFill>
                  <a:srgbClr val="0000FF"/>
                </a:solidFill>
              </a:rPr>
              <a:t>。</a:t>
            </a:r>
          </a:p>
        </p:txBody>
      </p:sp>
      <p:pic>
        <p:nvPicPr>
          <p:cNvPr id="2972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52" name="文本框 128051"/>
          <p:cNvSpPr txBox="1">
            <a:spLocks noChangeArrowheads="1"/>
          </p:cNvSpPr>
          <p:nvPr/>
        </p:nvSpPr>
        <p:spPr bwMode="auto">
          <a:xfrm>
            <a:off x="4346575" y="4079875"/>
            <a:ext cx="10366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0.4</a:t>
            </a:r>
          </a:p>
        </p:txBody>
      </p:sp>
      <p:sp>
        <p:nvSpPr>
          <p:cNvPr id="128053" name="文本框 128052"/>
          <p:cNvSpPr txBox="1">
            <a:spLocks noChangeArrowheads="1"/>
          </p:cNvSpPr>
          <p:nvPr/>
        </p:nvSpPr>
        <p:spPr bwMode="auto">
          <a:xfrm>
            <a:off x="5830888" y="4079875"/>
            <a:ext cx="10366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0.5</a:t>
            </a:r>
          </a:p>
        </p:txBody>
      </p:sp>
      <p:sp>
        <p:nvSpPr>
          <p:cNvPr id="128054" name="文本框 128053"/>
          <p:cNvSpPr txBox="1">
            <a:spLocks noChangeArrowheads="1"/>
          </p:cNvSpPr>
          <p:nvPr/>
        </p:nvSpPr>
        <p:spPr bwMode="auto">
          <a:xfrm>
            <a:off x="7270750" y="4079875"/>
            <a:ext cx="10366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0.6</a:t>
            </a:r>
          </a:p>
        </p:txBody>
      </p:sp>
    </p:spTree>
    <p:extLst>
      <p:ext uri="{BB962C8B-B14F-4D97-AF65-F5344CB8AC3E}">
        <p14:creationId xmlns:p14="http://schemas.microsoft.com/office/powerpoint/2010/main" val="66723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1280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1280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280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8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5" grpId="0"/>
      <p:bldP spid="128048" grpId="0"/>
      <p:bldP spid="128049" grpId="0"/>
      <p:bldP spid="128052" grpId="0"/>
      <p:bldP spid="128053" grpId="0"/>
      <p:bldP spid="1280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18"/>
          <p:cNvGrpSpPr>
            <a:grpSpLocks/>
          </p:cNvGrpSpPr>
          <p:nvPr/>
        </p:nvGrpSpPr>
        <p:grpSpPr bwMode="auto">
          <a:xfrm>
            <a:off x="387350" y="1147763"/>
            <a:ext cx="2951163" cy="785812"/>
            <a:chOff x="482" y="2090"/>
            <a:chExt cx="1859" cy="495"/>
          </a:xfrm>
        </p:grpSpPr>
        <p:grpSp>
          <p:nvGrpSpPr>
            <p:cNvPr id="30722" name="Group 14"/>
            <p:cNvGrpSpPr>
              <a:grpSpLocks/>
            </p:cNvGrpSpPr>
            <p:nvPr/>
          </p:nvGrpSpPr>
          <p:grpSpPr bwMode="auto">
            <a:xfrm>
              <a:off x="482" y="2090"/>
              <a:ext cx="1859" cy="495"/>
              <a:chOff x="431" y="576"/>
              <a:chExt cx="1859" cy="495"/>
            </a:xfrm>
          </p:grpSpPr>
          <p:pic>
            <p:nvPicPr>
              <p:cNvPr id="30723" name="Rectangle 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" y="576"/>
                <a:ext cx="1859" cy="4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24" name="Text Box 16"/>
              <p:cNvSpPr txBox="1">
                <a:spLocks noChangeArrowheads="1"/>
              </p:cNvSpPr>
              <p:nvPr/>
            </p:nvSpPr>
            <p:spPr bwMode="auto">
              <a:xfrm>
                <a:off x="567" y="618"/>
                <a:ext cx="170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 sz="3200" b="1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0725" name="Text Box 17"/>
            <p:cNvSpPr txBox="1">
              <a:spLocks noChangeArrowheads="1"/>
            </p:cNvSpPr>
            <p:nvPr/>
          </p:nvSpPr>
          <p:spPr bwMode="auto">
            <a:xfrm>
              <a:off x="640" y="2160"/>
              <a:ext cx="170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FFFF"/>
                  </a:solidFill>
                  <a:latin typeface="宋体" pitchFamily="2" charset="-122"/>
                </a:rPr>
                <a:t>实验结果表明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31813" y="2382838"/>
            <a:ext cx="8080375" cy="18224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>
                <a:solidFill>
                  <a:schemeClr val="tx1"/>
                </a:solidFill>
              </a:rPr>
              <a:t>物体在液体中所受的</a:t>
            </a:r>
            <a:r>
              <a:rPr kumimoji="1" lang="zh-CN" altLang="en-US" sz="2800" b="1">
                <a:solidFill>
                  <a:srgbClr val="990000"/>
                </a:solidFill>
              </a:rPr>
              <a:t>浮力大小，</a:t>
            </a:r>
            <a:r>
              <a:rPr kumimoji="1" lang="zh-CN" altLang="en-US" sz="2800" b="1">
                <a:solidFill>
                  <a:schemeClr val="tx1"/>
                </a:solidFill>
              </a:rPr>
              <a:t>跟它</a:t>
            </a:r>
            <a:r>
              <a:rPr kumimoji="1" lang="zh-CN" altLang="en-US" sz="2800" b="1">
                <a:solidFill>
                  <a:srgbClr val="990000"/>
                </a:solidFill>
              </a:rPr>
              <a:t>浸在液体中的体积</a:t>
            </a:r>
            <a:r>
              <a:rPr kumimoji="1" lang="zh-CN" altLang="en-US" sz="2800" b="1">
                <a:solidFill>
                  <a:schemeClr val="tx1"/>
                </a:solidFill>
              </a:rPr>
              <a:t>有关，跟</a:t>
            </a:r>
            <a:r>
              <a:rPr kumimoji="1" lang="zh-CN" altLang="en-US" sz="2800" b="1">
                <a:solidFill>
                  <a:srgbClr val="990000"/>
                </a:solidFill>
              </a:rPr>
              <a:t>液体的密度</a:t>
            </a:r>
            <a:r>
              <a:rPr kumimoji="1" lang="zh-CN" altLang="en-US" sz="2800" b="1">
                <a:solidFill>
                  <a:schemeClr val="tx1"/>
                </a:solidFill>
              </a:rPr>
              <a:t>有关。浸在液体中的体积越大、液体的密度越大，浮力就越大。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072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36" name="文本框 41135"/>
          <p:cNvSpPr txBox="1">
            <a:spLocks noChangeArrowheads="1"/>
          </p:cNvSpPr>
          <p:nvPr/>
        </p:nvSpPr>
        <p:spPr bwMode="auto">
          <a:xfrm>
            <a:off x="2187575" y="4595813"/>
            <a:ext cx="49117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物体排开液体的体积即指物体浸在液体中的体积。不一定等于物体的体积。</a:t>
            </a:r>
          </a:p>
        </p:txBody>
      </p:sp>
      <p:sp>
        <p:nvSpPr>
          <p:cNvPr id="41137" name="文本框 41136"/>
          <p:cNvSpPr txBox="1">
            <a:spLocks noChangeArrowheads="1"/>
          </p:cNvSpPr>
          <p:nvPr/>
        </p:nvSpPr>
        <p:spPr bwMode="auto">
          <a:xfrm>
            <a:off x="603250" y="4703763"/>
            <a:ext cx="15843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注意：</a:t>
            </a:r>
          </a:p>
        </p:txBody>
      </p:sp>
    </p:spTree>
    <p:extLst>
      <p:ext uri="{BB962C8B-B14F-4D97-AF65-F5344CB8AC3E}">
        <p14:creationId xmlns:p14="http://schemas.microsoft.com/office/powerpoint/2010/main" val="27430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1136" grpId="0"/>
      <p:bldP spid="411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get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92375"/>
            <a:ext cx="4068762" cy="2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827088" y="5516563"/>
            <a:ext cx="3028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/>
              <a:t>氢气在空气中飘起</a:t>
            </a:r>
          </a:p>
        </p:txBody>
      </p:sp>
      <p:pic>
        <p:nvPicPr>
          <p:cNvPr id="31747" name="Picture 6" descr="g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3"/>
          <a:stretch>
            <a:fillRect/>
          </a:stretch>
        </p:blipFill>
        <p:spPr bwMode="auto">
          <a:xfrm>
            <a:off x="4427538" y="2492375"/>
            <a:ext cx="3887787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4859338" y="5589588"/>
            <a:ext cx="3384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/>
              <a:t>热气球在空气中上升</a:t>
            </a:r>
          </a:p>
        </p:txBody>
      </p:sp>
      <p:sp>
        <p:nvSpPr>
          <p:cNvPr id="31749" name="Text Box 8"/>
          <p:cNvSpPr txBox="1">
            <a:spLocks noChangeArrowheads="1"/>
          </p:cNvSpPr>
          <p:nvPr/>
        </p:nvSpPr>
        <p:spPr bwMode="auto">
          <a:xfrm>
            <a:off x="611188" y="1700213"/>
            <a:ext cx="5518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</a:rPr>
              <a:t>气体对浸在其中的物体有浮力作用</a:t>
            </a:r>
          </a:p>
        </p:txBody>
      </p:sp>
    </p:spTree>
    <p:extLst>
      <p:ext uri="{BB962C8B-B14F-4D97-AF65-F5344CB8AC3E}">
        <p14:creationId xmlns:p14="http://schemas.microsoft.com/office/powerpoint/2010/main" val="7817112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140289"/>
          <p:cNvSpPr>
            <a:spLocks noChangeArrowheads="1"/>
          </p:cNvSpPr>
          <p:nvPr/>
        </p:nvSpPr>
        <p:spPr bwMode="auto">
          <a:xfrm>
            <a:off x="828675" y="1557338"/>
            <a:ext cx="7986713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</a:t>
            </a:r>
            <a:r>
              <a:rPr lang="en-US" altLang="zh-CN" sz="3200" b="1">
                <a:latin typeface="Times New Roman" pitchFamily="18" charset="0"/>
                <a:ea typeface="黑体" pitchFamily="49" charset="-122"/>
              </a:rPr>
              <a:t>1</a:t>
            </a:r>
            <a:r>
              <a:rPr lang="en-US" altLang="en-US" sz="2800" b="1">
                <a:latin typeface="Times New Roman" pitchFamily="18" charset="0"/>
              </a:rPr>
              <a:t>.</a:t>
            </a:r>
            <a:r>
              <a:rPr lang="zh-CN" altLang="en-US" sz="2800" b="1">
                <a:latin typeface="Times New Roman" pitchFamily="18" charset="0"/>
              </a:rPr>
              <a:t>（多选）浸没在湖水中的物体，随着浸没深度的增加，下列说法中正确的是（               ）</a:t>
            </a:r>
          </a:p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　　</a:t>
            </a:r>
            <a:r>
              <a:rPr lang="en-US" altLang="zh-CN" sz="2800" b="1">
                <a:latin typeface="Times New Roman" pitchFamily="18" charset="0"/>
              </a:rPr>
              <a:t>A</a:t>
            </a:r>
            <a:r>
              <a:rPr lang="zh-CN" altLang="en-US" sz="2800" b="1">
                <a:latin typeface="Times New Roman" pitchFamily="18" charset="0"/>
              </a:rPr>
              <a:t>．物体受到的压强增大               </a:t>
            </a:r>
          </a:p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　　</a:t>
            </a:r>
            <a:r>
              <a:rPr lang="en-US" altLang="zh-CN" sz="2800" b="1">
                <a:latin typeface="Times New Roman" pitchFamily="18" charset="0"/>
              </a:rPr>
              <a:t>B</a:t>
            </a:r>
            <a:r>
              <a:rPr lang="zh-CN" altLang="en-US" sz="2800" b="1">
                <a:latin typeface="Times New Roman" pitchFamily="18" charset="0"/>
              </a:rPr>
              <a:t>．物体受到的浮力变大　　</a:t>
            </a:r>
          </a:p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        </a:t>
            </a:r>
            <a:r>
              <a:rPr lang="en-US" altLang="zh-CN" sz="2800" b="1">
                <a:latin typeface="Times New Roman" pitchFamily="18" charset="0"/>
              </a:rPr>
              <a:t>C</a:t>
            </a:r>
            <a:r>
              <a:rPr lang="zh-CN" altLang="en-US" sz="2800" b="1">
                <a:latin typeface="Times New Roman" pitchFamily="18" charset="0"/>
              </a:rPr>
              <a:t>．物体受到的浮力变小　　</a:t>
            </a:r>
          </a:p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        </a:t>
            </a:r>
            <a:r>
              <a:rPr lang="en-US" altLang="zh-CN" sz="2800" b="1">
                <a:latin typeface="Times New Roman" pitchFamily="18" charset="0"/>
              </a:rPr>
              <a:t>D</a:t>
            </a:r>
            <a:r>
              <a:rPr lang="zh-CN" altLang="en-US" sz="2800" b="1">
                <a:latin typeface="Times New Roman" pitchFamily="18" charset="0"/>
              </a:rPr>
              <a:t>．物体受到的浮力不变</a:t>
            </a:r>
          </a:p>
        </p:txBody>
      </p:sp>
      <p:sp>
        <p:nvSpPr>
          <p:cNvPr id="117763" name="文本框 140290"/>
          <p:cNvSpPr txBox="1">
            <a:spLocks noChangeArrowheads="1"/>
          </p:cNvSpPr>
          <p:nvPr/>
        </p:nvSpPr>
        <p:spPr bwMode="auto">
          <a:xfrm>
            <a:off x="6516688" y="2420938"/>
            <a:ext cx="8350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AD</a:t>
            </a:r>
          </a:p>
        </p:txBody>
      </p:sp>
    </p:spTree>
    <p:extLst>
      <p:ext uri="{BB962C8B-B14F-4D97-AF65-F5344CB8AC3E}">
        <p14:creationId xmlns:p14="http://schemas.microsoft.com/office/powerpoint/2010/main" val="1757077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140289"/>
          <p:cNvSpPr>
            <a:spLocks noChangeArrowheads="1"/>
          </p:cNvSpPr>
          <p:nvPr/>
        </p:nvSpPr>
        <p:spPr bwMode="auto">
          <a:xfrm>
            <a:off x="225425" y="803275"/>
            <a:ext cx="7986713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</a:t>
            </a:r>
            <a:r>
              <a:rPr lang="zh-CN" altLang="zh-CN" sz="2800" b="1">
                <a:latin typeface="Times New Roman" pitchFamily="18" charset="0"/>
              </a:rPr>
              <a:t>2．如图所示，a、b是两个体积相同又能自由移动的物体，c、d是容器自身凸起的一部分，现往容器注入一些水，则下列说法正确的是(　　)</a:t>
            </a:r>
          </a:p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zh-CN" sz="2800" b="1">
                <a:latin typeface="Times New Roman" pitchFamily="18" charset="0"/>
              </a:rPr>
              <a:t>A．a物体所受浮力大于b物体</a:t>
            </a:r>
          </a:p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zh-CN" sz="2800" b="1">
                <a:latin typeface="Times New Roman" pitchFamily="18" charset="0"/>
              </a:rPr>
              <a:t>B．b物体所受浮力大于a物体</a:t>
            </a:r>
          </a:p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zh-CN" sz="2800" b="1">
                <a:latin typeface="Times New Roman" pitchFamily="18" charset="0"/>
              </a:rPr>
              <a:t>C．c部分和d部分都受浮力</a:t>
            </a:r>
          </a:p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zh-CN" sz="2800" b="1">
                <a:latin typeface="Times New Roman" pitchFamily="18" charset="0"/>
              </a:rPr>
              <a:t>D．d部分和c部分都不受浮力</a:t>
            </a:r>
          </a:p>
        </p:txBody>
      </p:sp>
      <p:sp>
        <p:nvSpPr>
          <p:cNvPr id="117763" name="文本框 140290"/>
          <p:cNvSpPr txBox="1">
            <a:spLocks noChangeArrowheads="1"/>
          </p:cNvSpPr>
          <p:nvPr/>
        </p:nvSpPr>
        <p:spPr bwMode="auto">
          <a:xfrm>
            <a:off x="7377113" y="2325688"/>
            <a:ext cx="83502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pic>
        <p:nvPicPr>
          <p:cNvPr id="34819" name="图片 -2147482623" descr="1993B79.TIF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8" y="3911600"/>
            <a:ext cx="3198812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1378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b="1" smtClean="0">
                <a:solidFill>
                  <a:srgbClr val="00040C"/>
                </a:solidFill>
              </a:rPr>
              <a:t>3</a:t>
            </a:r>
            <a:r>
              <a:rPr lang="zh-CN" altLang="zh-CN" b="1" smtClean="0">
                <a:solidFill>
                  <a:srgbClr val="00040C"/>
                </a:solidFill>
              </a:rPr>
              <a:t>．图所示</a:t>
            </a:r>
            <a:r>
              <a:rPr lang="en-US" altLang="zh-CN" b="1" smtClean="0">
                <a:solidFill>
                  <a:srgbClr val="00040C"/>
                </a:solidFill>
              </a:rPr>
              <a:t>A</a:t>
            </a:r>
            <a:r>
              <a:rPr lang="zh-CN" altLang="zh-CN" b="1" smtClean="0">
                <a:solidFill>
                  <a:srgbClr val="00040C"/>
                </a:solidFill>
              </a:rPr>
              <a:t>、</a:t>
            </a:r>
            <a:r>
              <a:rPr lang="en-US" altLang="zh-CN" b="1" smtClean="0">
                <a:solidFill>
                  <a:srgbClr val="00040C"/>
                </a:solidFill>
              </a:rPr>
              <a:t>B</a:t>
            </a:r>
            <a:r>
              <a:rPr lang="zh-CN" altLang="zh-CN" b="1" smtClean="0">
                <a:solidFill>
                  <a:srgbClr val="00040C"/>
                </a:solidFill>
              </a:rPr>
              <a:t>、</a:t>
            </a:r>
            <a:r>
              <a:rPr lang="en-US" altLang="zh-CN" b="1" smtClean="0">
                <a:solidFill>
                  <a:srgbClr val="00040C"/>
                </a:solidFill>
              </a:rPr>
              <a:t>C</a:t>
            </a:r>
            <a:r>
              <a:rPr lang="zh-CN" altLang="zh-CN" b="1" smtClean="0">
                <a:solidFill>
                  <a:srgbClr val="00040C"/>
                </a:solidFill>
              </a:rPr>
              <a:t>体积相同，将其放入水中处于不同位置，试比较各物体受到的浮力大小。</a:t>
            </a:r>
            <a:r>
              <a:rPr lang="en-US" altLang="zh-CN" b="1" smtClean="0">
                <a:solidFill>
                  <a:srgbClr val="00040C"/>
                </a:solidFill>
              </a:rPr>
              <a:t>F</a:t>
            </a:r>
            <a:r>
              <a:rPr lang="en-US" altLang="zh-CN" b="1" baseline="-25000" smtClean="0">
                <a:solidFill>
                  <a:srgbClr val="00040C"/>
                </a:solidFill>
              </a:rPr>
              <a:t>B</a:t>
            </a:r>
            <a:r>
              <a:rPr lang="zh-CN" altLang="zh-CN" b="1" baseline="-25000" smtClean="0">
                <a:solidFill>
                  <a:srgbClr val="00040C"/>
                </a:solidFill>
              </a:rPr>
              <a:t>浮</a:t>
            </a:r>
            <a:r>
              <a:rPr lang="en-US" altLang="zh-CN" b="1" u="sng" smtClean="0">
                <a:solidFill>
                  <a:srgbClr val="00040C"/>
                </a:solidFill>
              </a:rPr>
              <a:t>     </a:t>
            </a:r>
            <a:r>
              <a:rPr lang="en-US" altLang="zh-CN" b="1" smtClean="0">
                <a:solidFill>
                  <a:srgbClr val="00040C"/>
                </a:solidFill>
              </a:rPr>
              <a:t>F</a:t>
            </a:r>
            <a:r>
              <a:rPr lang="en-US" altLang="zh-CN" b="1" baseline="-25000" smtClean="0">
                <a:solidFill>
                  <a:srgbClr val="00040C"/>
                </a:solidFill>
              </a:rPr>
              <a:t>C</a:t>
            </a:r>
            <a:r>
              <a:rPr lang="zh-CN" altLang="zh-CN" b="1" baseline="-25000" smtClean="0">
                <a:solidFill>
                  <a:srgbClr val="00040C"/>
                </a:solidFill>
              </a:rPr>
              <a:t>浮</a:t>
            </a:r>
            <a:r>
              <a:rPr lang="en-US" altLang="zh-CN" b="1" u="sng" smtClean="0">
                <a:solidFill>
                  <a:srgbClr val="00040C"/>
                </a:solidFill>
              </a:rPr>
              <a:t>    </a:t>
            </a:r>
            <a:r>
              <a:rPr lang="en-US" altLang="zh-CN" b="1" smtClean="0">
                <a:solidFill>
                  <a:srgbClr val="00040C"/>
                </a:solidFill>
              </a:rPr>
              <a:t>F</a:t>
            </a:r>
            <a:r>
              <a:rPr lang="en-US" altLang="zh-CN" b="1" baseline="-25000" smtClean="0">
                <a:solidFill>
                  <a:srgbClr val="00040C"/>
                </a:solidFill>
              </a:rPr>
              <a:t>A</a:t>
            </a:r>
            <a:r>
              <a:rPr lang="zh-CN" altLang="zh-CN" b="1" baseline="-25000" smtClean="0">
                <a:solidFill>
                  <a:srgbClr val="00040C"/>
                </a:solidFill>
              </a:rPr>
              <a:t>浮</a:t>
            </a:r>
            <a:r>
              <a:rPr lang="en-US" altLang="zh-CN" b="1" u="sng" smtClean="0">
                <a:solidFill>
                  <a:srgbClr val="00040C"/>
                </a:solidFill>
              </a:rPr>
              <a:t>    </a:t>
            </a:r>
            <a:endParaRPr lang="zh-CN" altLang="zh-CN" b="1" smtClean="0">
              <a:solidFill>
                <a:srgbClr val="00040C"/>
              </a:solidFill>
            </a:endParaRPr>
          </a:p>
          <a:p>
            <a:r>
              <a:rPr lang="zh-CN" altLang="zh-CN" b="1" smtClean="0">
                <a:solidFill>
                  <a:srgbClr val="00040C"/>
                </a:solidFill>
              </a:rPr>
              <a:t>（填 “＞” “＝”或“＜”）</a:t>
            </a:r>
          </a:p>
          <a:p>
            <a:endParaRPr lang="zh-CN" altLang="en-US" smtClean="0"/>
          </a:p>
        </p:txBody>
      </p:sp>
      <p:pic>
        <p:nvPicPr>
          <p:cNvPr id="36866" name="图片 3" descr="21世纪教育网 -- 中国最大型、最专业的中小学教育资源门户网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463" y="4149725"/>
            <a:ext cx="2646362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4589463" y="2489200"/>
            <a:ext cx="720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39941" name="Text Box 6"/>
          <p:cNvSpPr txBox="1">
            <a:spLocks noChangeArrowheads="1"/>
          </p:cNvSpPr>
          <p:nvPr/>
        </p:nvSpPr>
        <p:spPr bwMode="auto">
          <a:xfrm>
            <a:off x="3241675" y="2544763"/>
            <a:ext cx="720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＜</a:t>
            </a: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41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3" descr="21世纪教育网 -- 中国最大型、最专业的中小学教育资源门户网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76700"/>
            <a:ext cx="4608513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250825" y="549275"/>
            <a:ext cx="8540750" cy="388620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FontTx/>
              <a:buNone/>
            </a:pPr>
            <a:r>
              <a:rPr lang="en-US" altLang="zh-CN" sz="2400" b="1" smtClean="0">
                <a:solidFill>
                  <a:srgbClr val="00040C"/>
                </a:solidFill>
              </a:rPr>
              <a:t>4</a:t>
            </a:r>
            <a:r>
              <a:rPr lang="zh-CN" altLang="en-US" sz="2400" b="1" smtClean="0">
                <a:solidFill>
                  <a:srgbClr val="00040C"/>
                </a:solidFill>
              </a:rPr>
              <a:t>、某同学通过实验来研究影响浮力大小的因素，做了如图所示的一系列实验。</a:t>
            </a:r>
          </a:p>
          <a:p>
            <a:pPr marL="457200" indent="-457200">
              <a:lnSpc>
                <a:spcPct val="90000"/>
              </a:lnSpc>
            </a:pPr>
            <a:r>
              <a:rPr lang="zh-CN" altLang="en-US" sz="2400" b="1" smtClean="0">
                <a:solidFill>
                  <a:srgbClr val="00040C"/>
                </a:solidFill>
              </a:rPr>
              <a:t>（</a:t>
            </a:r>
            <a:r>
              <a:rPr lang="en-US" altLang="zh-CN" sz="2400" b="1" smtClean="0">
                <a:solidFill>
                  <a:srgbClr val="00040C"/>
                </a:solidFill>
              </a:rPr>
              <a:t>1</a:t>
            </a:r>
            <a:r>
              <a:rPr lang="zh-CN" altLang="en-US" sz="2400" b="1" smtClean="0">
                <a:solidFill>
                  <a:srgbClr val="00040C"/>
                </a:solidFill>
              </a:rPr>
              <a:t>）对比分析②③两次实验，得出的结论</a:t>
            </a:r>
          </a:p>
          <a:p>
            <a:pPr marL="457200" indent="-457200">
              <a:lnSpc>
                <a:spcPct val="90000"/>
              </a:lnSpc>
            </a:pPr>
            <a:r>
              <a:rPr lang="zh-CN" altLang="en-US" sz="2400" b="1" smtClean="0">
                <a:solidFill>
                  <a:srgbClr val="00040C"/>
                </a:solidFill>
              </a:rPr>
              <a:t>是：</a:t>
            </a:r>
            <a:r>
              <a:rPr lang="zh-CN" altLang="en-US" sz="2400" b="1" u="sng" smtClean="0">
                <a:solidFill>
                  <a:srgbClr val="00040C"/>
                </a:solidFill>
              </a:rPr>
              <a:t>                                                                   </a:t>
            </a:r>
            <a:r>
              <a:rPr lang="en-US" altLang="zh-CN" sz="2400" b="1" smtClean="0">
                <a:solidFill>
                  <a:srgbClr val="00040C"/>
                </a:solidFill>
              </a:rPr>
              <a:t>.</a:t>
            </a:r>
          </a:p>
          <a:p>
            <a:pPr marL="457200" indent="-457200">
              <a:lnSpc>
                <a:spcPct val="90000"/>
              </a:lnSpc>
            </a:pPr>
            <a:r>
              <a:rPr lang="zh-CN" altLang="en-US" sz="2400" b="1" smtClean="0">
                <a:solidFill>
                  <a:srgbClr val="00040C"/>
                </a:solidFill>
              </a:rPr>
              <a:t>  对比分析③④两次实验，得出的结论是</a:t>
            </a:r>
            <a:r>
              <a:rPr lang="zh-CN" altLang="en-US" sz="2400" b="1" u="sng" smtClean="0">
                <a:solidFill>
                  <a:srgbClr val="00040C"/>
                </a:solidFill>
              </a:rPr>
              <a:t>：                          </a:t>
            </a:r>
            <a:r>
              <a:rPr lang="en-US" altLang="zh-CN" sz="2400" b="1" u="sng" smtClean="0">
                <a:solidFill>
                  <a:srgbClr val="00040C"/>
                </a:solidFill>
              </a:rPr>
              <a:t>.                                                   </a:t>
            </a:r>
            <a:r>
              <a:rPr lang="zh-CN" altLang="en-US" sz="2400" b="1" u="sng" smtClean="0">
                <a:solidFill>
                  <a:srgbClr val="00040C"/>
                </a:solidFill>
              </a:rPr>
              <a:t>；</a:t>
            </a:r>
          </a:p>
          <a:p>
            <a:pPr marL="457200" indent="-457200">
              <a:lnSpc>
                <a:spcPct val="90000"/>
              </a:lnSpc>
            </a:pPr>
            <a:r>
              <a:rPr lang="zh-CN" altLang="en-US" sz="2400" b="1" smtClean="0">
                <a:solidFill>
                  <a:srgbClr val="00040C"/>
                </a:solidFill>
              </a:rPr>
              <a:t>对比分析④⑤两次实验，得出的结论是：</a:t>
            </a:r>
          </a:p>
          <a:p>
            <a:pPr marL="457200" indent="-457200">
              <a:lnSpc>
                <a:spcPct val="90000"/>
              </a:lnSpc>
            </a:pPr>
            <a:r>
              <a:rPr lang="en-US" altLang="zh-CN" sz="2400" b="1" u="sng" smtClean="0">
                <a:solidFill>
                  <a:srgbClr val="00040C"/>
                </a:solidFill>
              </a:rPr>
              <a:t>.</a:t>
            </a:r>
            <a:r>
              <a:rPr lang="en-US" altLang="zh-CN" sz="2400" b="1" smtClean="0">
                <a:solidFill>
                  <a:srgbClr val="00040C"/>
                </a:solidFill>
              </a:rPr>
              <a:t>   </a:t>
            </a:r>
            <a:r>
              <a:rPr lang="en-US" altLang="zh-CN" sz="2400" b="1" u="sng" smtClean="0">
                <a:solidFill>
                  <a:srgbClr val="00040C"/>
                </a:solidFill>
              </a:rPr>
              <a:t>                                                                </a:t>
            </a:r>
            <a:r>
              <a:rPr lang="zh-CN" altLang="en-US" sz="2400" b="1" smtClean="0">
                <a:solidFill>
                  <a:srgbClr val="00040C"/>
                </a:solidFill>
              </a:rPr>
              <a:t>；</a:t>
            </a:r>
          </a:p>
          <a:p>
            <a:pPr marL="457200" indent="-457200">
              <a:lnSpc>
                <a:spcPct val="90000"/>
              </a:lnSpc>
            </a:pPr>
            <a:r>
              <a:rPr lang="zh-CN" altLang="en-US" sz="2400" b="1" smtClean="0">
                <a:solidFill>
                  <a:srgbClr val="00040C"/>
                </a:solidFill>
              </a:rPr>
              <a:t>　（</a:t>
            </a:r>
            <a:r>
              <a:rPr lang="en-US" altLang="zh-CN" sz="2400" b="1" smtClean="0">
                <a:solidFill>
                  <a:srgbClr val="00040C"/>
                </a:solidFill>
              </a:rPr>
              <a:t>2</a:t>
            </a:r>
            <a:r>
              <a:rPr lang="zh-CN" altLang="en-US" sz="2400" b="1" smtClean="0">
                <a:solidFill>
                  <a:srgbClr val="00040C"/>
                </a:solidFill>
              </a:rPr>
              <a:t>）综合分析和归纳上述实验，得到的较为完整的结论是：</a:t>
            </a:r>
            <a:r>
              <a:rPr lang="en-US" altLang="zh-CN" sz="2400" b="1" smtClean="0">
                <a:solidFill>
                  <a:srgbClr val="00040C"/>
                </a:solidFill>
              </a:rPr>
              <a:t>___________________</a:t>
            </a:r>
            <a:r>
              <a:rPr lang="en-US" altLang="zh-CN" sz="2400" b="1" u="sng" smtClean="0">
                <a:solidFill>
                  <a:srgbClr val="00040C"/>
                </a:solidFill>
              </a:rPr>
              <a:t>_</a:t>
            </a:r>
            <a:r>
              <a:rPr lang="en-US" altLang="zh-CN" sz="2400" b="1" smtClean="0">
                <a:solidFill>
                  <a:srgbClr val="00040C"/>
                </a:solidFill>
              </a:rPr>
              <a:t> </a:t>
            </a:r>
            <a:endParaRPr lang="zh-CN" altLang="en-US" sz="2400" b="1" smtClean="0">
              <a:solidFill>
                <a:srgbClr val="00040C"/>
              </a:solidFill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76375" y="1628775"/>
            <a:ext cx="6840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浮力的大小与浸入的体积有关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00163" y="2420938"/>
            <a:ext cx="5545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浮力的大小与浸没的深度无关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3095625"/>
            <a:ext cx="64817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浮力的大小与液体的密度有关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76375" y="3860800"/>
            <a:ext cx="34194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浮力的大小与浸入的体积、液体的密度有关；与浸没的深度等无关。</a:t>
            </a:r>
          </a:p>
        </p:txBody>
      </p:sp>
    </p:spTree>
    <p:extLst>
      <p:ext uri="{BB962C8B-B14F-4D97-AF65-F5344CB8AC3E}">
        <p14:creationId xmlns:p14="http://schemas.microsoft.com/office/powerpoint/2010/main" val="153352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68300" y="1295400"/>
            <a:ext cx="8094663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fontAlgn="ctr" hangingPunct="0"/>
            <a:r>
              <a:rPr lang="en-US" altLang="zh-CN" sz="3200">
                <a:latin typeface="Times New Roman" pitchFamily="18" charset="0"/>
              </a:rPr>
              <a:t>5.</a:t>
            </a:r>
            <a:r>
              <a:rPr lang="zh-CN" altLang="en-US" sz="3200">
                <a:latin typeface="Times New Roman" pitchFamily="18" charset="0"/>
              </a:rPr>
              <a:t>两手分别拿着一个小木块和一个大石块浸没在水中，同时松手，小木块上浮，大石块下沉．比较松手时两者所受的浮力（　　）</a:t>
            </a:r>
            <a:endParaRPr lang="zh-CN" altLang="en-US" sz="3200"/>
          </a:p>
          <a:p>
            <a:pPr eaLnBrk="0" fontAlgn="ctr" hangingPunct="0"/>
            <a:r>
              <a:rPr lang="en-US" altLang="zh-CN" sz="3200">
                <a:latin typeface="Calibri" pitchFamily="34" charset="0"/>
              </a:rPr>
              <a:t>A</a:t>
            </a:r>
            <a:r>
              <a:rPr lang="zh-CN" altLang="en-US" sz="3200">
                <a:latin typeface="Times New Roman" pitchFamily="18" charset="0"/>
              </a:rPr>
              <a:t>．木块受的浮力大</a:t>
            </a:r>
            <a:r>
              <a:rPr lang="zh-CN" altLang="en-US" sz="3200">
                <a:latin typeface="Calibri" pitchFamily="34" charset="0"/>
              </a:rPr>
              <a:t>        </a:t>
            </a:r>
          </a:p>
          <a:p>
            <a:pPr eaLnBrk="0" fontAlgn="ctr" hangingPunct="0"/>
            <a:r>
              <a:rPr lang="en-US" altLang="zh-CN" sz="3200">
                <a:latin typeface="Calibri" pitchFamily="34" charset="0"/>
              </a:rPr>
              <a:t>B</a:t>
            </a:r>
            <a:r>
              <a:rPr lang="zh-CN" altLang="en-US" sz="3200">
                <a:latin typeface="Times New Roman" pitchFamily="18" charset="0"/>
              </a:rPr>
              <a:t>．石块受的浮力大</a:t>
            </a:r>
            <a:endParaRPr lang="zh-CN" altLang="en-US" sz="3200"/>
          </a:p>
          <a:p>
            <a:pPr eaLnBrk="0" fontAlgn="ctr" hangingPunct="0"/>
            <a:r>
              <a:rPr lang="en-US" altLang="zh-CN" sz="3200">
                <a:latin typeface="Calibri" pitchFamily="34" charset="0"/>
              </a:rPr>
              <a:t>C</a:t>
            </a:r>
            <a:r>
              <a:rPr lang="zh-CN" altLang="en-US" sz="3200">
                <a:latin typeface="Times New Roman" pitchFamily="18" charset="0"/>
              </a:rPr>
              <a:t>．两者受的浮力一样大</a:t>
            </a:r>
            <a:r>
              <a:rPr lang="zh-CN" altLang="en-US" sz="3200">
                <a:latin typeface="Calibri" pitchFamily="34" charset="0"/>
              </a:rPr>
              <a:t>     </a:t>
            </a:r>
          </a:p>
          <a:p>
            <a:pPr eaLnBrk="0" fontAlgn="ctr" hangingPunct="0"/>
            <a:r>
              <a:rPr lang="en-US" altLang="zh-CN" sz="3200">
                <a:latin typeface="Calibri" pitchFamily="34" charset="0"/>
              </a:rPr>
              <a:t>D</a:t>
            </a:r>
            <a:r>
              <a:rPr lang="zh-CN" altLang="en-US" sz="3200">
                <a:latin typeface="Times New Roman" pitchFamily="18" charset="0"/>
              </a:rPr>
              <a:t>．条件不足，无法比较</a:t>
            </a:r>
            <a:endParaRPr lang="zh-CN" altLang="en-US" sz="3200"/>
          </a:p>
        </p:txBody>
      </p:sp>
      <p:sp>
        <p:nvSpPr>
          <p:cNvPr id="117763" name="文本框 140290"/>
          <p:cNvSpPr txBox="1">
            <a:spLocks noChangeArrowheads="1"/>
          </p:cNvSpPr>
          <p:nvPr/>
        </p:nvSpPr>
        <p:spPr bwMode="auto">
          <a:xfrm>
            <a:off x="7037388" y="2325688"/>
            <a:ext cx="83502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278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5" descr="空瓶子在水中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2963" y="1679575"/>
            <a:ext cx="7458075" cy="5043488"/>
          </a:xfrm>
        </p:spPr>
      </p:pic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5259388" y="2044700"/>
            <a:ext cx="3041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</a:rPr>
              <a:t>将饮料瓶按入水中</a:t>
            </a:r>
          </a:p>
        </p:txBody>
      </p:sp>
      <p:sp>
        <p:nvSpPr>
          <p:cNvPr id="51218" name="文本框 51217"/>
          <p:cNvSpPr txBox="1"/>
          <p:nvPr/>
        </p:nvSpPr>
        <p:spPr>
          <a:xfrm>
            <a:off x="0" y="248920"/>
            <a:ext cx="5753735" cy="1795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0030101010101" pitchFamily="2" charset="-122"/>
                <a:ea typeface="黑体" panose="02010600030101010101" pitchFamily="2" charset="-122"/>
              </a:rPr>
              <a:t>1.</a:t>
            </a:r>
            <a:r>
              <a:rPr lang="zh-CN" altLang="en-US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浮力感觉上是一个什么样的力</a:t>
            </a:r>
            <a:r>
              <a:rPr lang="en-US" altLang="zh-CN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?</a:t>
            </a:r>
            <a:endParaRPr lang="en-US" altLang="zh-CN" sz="2800" b="1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0030101010101" pitchFamily="2" charset="-122"/>
                <a:ea typeface="黑体" panose="02010600030101010101" pitchFamily="2" charset="-122"/>
              </a:rPr>
              <a:t>2.</a:t>
            </a:r>
            <a:r>
              <a:rPr lang="zh-CN" altLang="en-US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浮力的方向又如何</a:t>
            </a:r>
            <a:r>
              <a:rPr lang="en-US" altLang="zh-CN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0030101010101" pitchFamily="2" charset="-122"/>
                <a:ea typeface="黑体" panose="02010600030101010101" pitchFamily="2" charset="-122"/>
              </a:rPr>
              <a:t>3.</a:t>
            </a:r>
            <a:r>
              <a:rPr lang="zh-CN" altLang="en-US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浮力的施力物体是什么</a:t>
            </a:r>
            <a:r>
              <a:rPr lang="en-US" altLang="zh-CN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?</a:t>
            </a:r>
            <a:endParaRPr lang="en-US" altLang="zh-CN" sz="2800" b="1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 noProof="1">
                <a:solidFill>
                  <a:srgbClr val="FFFF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209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51218" grpId="0"/>
      <p:bldP spid="5121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140289"/>
          <p:cNvSpPr>
            <a:spLocks noChangeArrowheads="1"/>
          </p:cNvSpPr>
          <p:nvPr/>
        </p:nvSpPr>
        <p:spPr bwMode="auto">
          <a:xfrm>
            <a:off x="349250" y="385763"/>
            <a:ext cx="7986713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4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latin typeface="Times New Roman" pitchFamily="18" charset="0"/>
              </a:rPr>
              <a:t>6</a:t>
            </a:r>
            <a:r>
              <a:rPr lang="zh-CN" altLang="zh-CN" sz="3200" b="1">
                <a:latin typeface="Times New Roman" pitchFamily="18" charset="0"/>
              </a:rPr>
              <a:t>．跳水运动员入水的过程中，他所受浮力F随深度h变化的关系如图所示，其中正确的是(　　)</a:t>
            </a:r>
          </a:p>
        </p:txBody>
      </p:sp>
      <p:sp>
        <p:nvSpPr>
          <p:cNvPr id="117763" name="文本框 140290"/>
          <p:cNvSpPr txBox="1">
            <a:spLocks noChangeArrowheads="1"/>
          </p:cNvSpPr>
          <p:nvPr/>
        </p:nvSpPr>
        <p:spPr bwMode="auto">
          <a:xfrm>
            <a:off x="1746250" y="1790700"/>
            <a:ext cx="83502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pic>
        <p:nvPicPr>
          <p:cNvPr id="39939" name="图片 -21474826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675" y="2209800"/>
            <a:ext cx="4737100" cy="430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502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124200" y="1901825"/>
            <a:ext cx="6013450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定义：液体对浸在其中的物体，具有竖直向上的托力。这个力叫做浮力。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浮力的方向：竖直向上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浮力的施力物体：液体</a:t>
            </a:r>
          </a:p>
          <a:p>
            <a:pPr eaLnBrk="0" hangingPunct="0">
              <a:spcBef>
                <a:spcPct val="50000"/>
              </a:spcBef>
            </a:pPr>
            <a:endParaRPr lang="zh-CN" altLang="en-US" sz="2800">
              <a:latin typeface="宋体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280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7111" name="Picture 7" descr="t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>
            <a:fillRect/>
          </a:stretch>
        </p:blipFill>
        <p:spPr bwMode="auto">
          <a:xfrm>
            <a:off x="0" y="2205038"/>
            <a:ext cx="3124200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11"/>
          <p:cNvSpPr>
            <a:spLocks noChangeArrowheads="1"/>
          </p:cNvSpPr>
          <p:nvPr/>
        </p:nvSpPr>
        <p:spPr bwMode="auto">
          <a:xfrm>
            <a:off x="1368425" y="188913"/>
            <a:ext cx="77755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/>
            <a:r>
              <a:rPr lang="zh-CN" altLang="en-US" sz="4000" b="1">
                <a:solidFill>
                  <a:schemeClr val="bg1"/>
                </a:solidFill>
                <a:latin typeface="Calibri" pitchFamily="34" charset="0"/>
              </a:rPr>
              <a:t>浮力</a:t>
            </a:r>
          </a:p>
        </p:txBody>
      </p:sp>
    </p:spTree>
    <p:extLst>
      <p:ext uri="{BB962C8B-B14F-4D97-AF65-F5344CB8AC3E}">
        <p14:creationId xmlns:p14="http://schemas.microsoft.com/office/powerpoint/2010/main" val="10896443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3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7" name="组合 18436"/>
          <p:cNvGrpSpPr>
            <a:grpSpLocks/>
          </p:cNvGrpSpPr>
          <p:nvPr/>
        </p:nvGrpSpPr>
        <p:grpSpPr bwMode="auto">
          <a:xfrm>
            <a:off x="1979613" y="2420938"/>
            <a:ext cx="1727200" cy="2087562"/>
            <a:chOff x="0" y="0"/>
            <a:chExt cx="1088" cy="1315"/>
          </a:xfrm>
        </p:grpSpPr>
        <p:sp>
          <p:nvSpPr>
            <p:cNvPr id="8194" name="矩形 18437"/>
            <p:cNvSpPr>
              <a:spLocks noChangeArrowheads="1"/>
            </p:cNvSpPr>
            <p:nvPr/>
          </p:nvSpPr>
          <p:spPr bwMode="auto">
            <a:xfrm>
              <a:off x="18" y="408"/>
              <a:ext cx="1049" cy="886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195" name="组合 18438"/>
            <p:cNvGrpSpPr>
              <a:grpSpLocks/>
            </p:cNvGrpSpPr>
            <p:nvPr/>
          </p:nvGrpSpPr>
          <p:grpSpPr bwMode="auto">
            <a:xfrm>
              <a:off x="0" y="0"/>
              <a:ext cx="1088" cy="1315"/>
              <a:chOff x="0" y="0"/>
              <a:chExt cx="635" cy="771"/>
            </a:xfrm>
          </p:grpSpPr>
          <p:sp>
            <p:nvSpPr>
              <p:cNvPr id="8196" name="直接连接符 18439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771"/>
              </a:xfrm>
              <a:prstGeom prst="line">
                <a:avLst/>
              </a:prstGeom>
              <a:noFill/>
              <a:ln w="539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7" name="直接连接符 18440"/>
              <p:cNvSpPr>
                <a:spLocks noChangeShapeType="1"/>
              </p:cNvSpPr>
              <p:nvPr/>
            </p:nvSpPr>
            <p:spPr bwMode="auto">
              <a:xfrm>
                <a:off x="0" y="771"/>
                <a:ext cx="635" cy="0"/>
              </a:xfrm>
              <a:prstGeom prst="line">
                <a:avLst/>
              </a:prstGeom>
              <a:noFill/>
              <a:ln w="539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8" name="直接连接符 18441"/>
              <p:cNvSpPr>
                <a:spLocks noChangeShapeType="1"/>
              </p:cNvSpPr>
              <p:nvPr/>
            </p:nvSpPr>
            <p:spPr bwMode="auto">
              <a:xfrm flipV="1">
                <a:off x="635" y="0"/>
                <a:ext cx="0" cy="771"/>
              </a:xfrm>
              <a:prstGeom prst="line">
                <a:avLst/>
              </a:prstGeom>
              <a:noFill/>
              <a:ln w="539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199" name="矩形 18442"/>
            <p:cNvSpPr>
              <a:spLocks noChangeArrowheads="1"/>
            </p:cNvSpPr>
            <p:nvPr/>
          </p:nvSpPr>
          <p:spPr bwMode="auto">
            <a:xfrm>
              <a:off x="335" y="256"/>
              <a:ext cx="402" cy="395"/>
            </a:xfrm>
            <a:prstGeom prst="rect">
              <a:avLst/>
            </a:prstGeom>
            <a:solidFill>
              <a:schemeClr val="accent1"/>
            </a:solidFill>
            <a:ln w="349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4" name="组合 18443"/>
          <p:cNvGrpSpPr>
            <a:grpSpLocks/>
          </p:cNvGrpSpPr>
          <p:nvPr/>
        </p:nvGrpSpPr>
        <p:grpSpPr bwMode="auto">
          <a:xfrm>
            <a:off x="4859338" y="2492375"/>
            <a:ext cx="2881312" cy="1912938"/>
            <a:chOff x="0" y="0"/>
            <a:chExt cx="1815" cy="1205"/>
          </a:xfrm>
        </p:grpSpPr>
        <p:sp>
          <p:nvSpPr>
            <p:cNvPr id="8201" name="直角三角形 18444"/>
            <p:cNvSpPr>
              <a:spLocks noChangeArrowheads="1"/>
            </p:cNvSpPr>
            <p:nvPr/>
          </p:nvSpPr>
          <p:spPr bwMode="auto">
            <a:xfrm>
              <a:off x="0" y="479"/>
              <a:ext cx="1815" cy="726"/>
            </a:xfrm>
            <a:prstGeom prst="rtTriangle">
              <a:avLst/>
            </a:prstGeom>
            <a:solidFill>
              <a:schemeClr val="accent1"/>
            </a:solidFill>
            <a:ln w="444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02" name="组合 18445"/>
            <p:cNvGrpSpPr>
              <a:grpSpLocks/>
            </p:cNvGrpSpPr>
            <p:nvPr/>
          </p:nvGrpSpPr>
          <p:grpSpPr bwMode="auto">
            <a:xfrm rot="1354598">
              <a:off x="681" y="25"/>
              <a:ext cx="772" cy="862"/>
              <a:chOff x="0" y="0"/>
              <a:chExt cx="772" cy="862"/>
            </a:xfrm>
          </p:grpSpPr>
          <p:sp>
            <p:nvSpPr>
              <p:cNvPr id="8203" name="直接连接符 18446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86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4" name="直接连接符 18447"/>
              <p:cNvSpPr>
                <a:spLocks noChangeShapeType="1"/>
              </p:cNvSpPr>
              <p:nvPr/>
            </p:nvSpPr>
            <p:spPr bwMode="auto">
              <a:xfrm>
                <a:off x="0" y="862"/>
                <a:ext cx="772" cy="0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5" name="直接连接符 18448"/>
              <p:cNvSpPr>
                <a:spLocks noChangeShapeType="1"/>
              </p:cNvSpPr>
              <p:nvPr/>
            </p:nvSpPr>
            <p:spPr bwMode="auto">
              <a:xfrm flipV="1">
                <a:off x="772" y="0"/>
                <a:ext cx="0" cy="86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06" name="组合 18449"/>
            <p:cNvGrpSpPr>
              <a:grpSpLocks/>
            </p:cNvGrpSpPr>
            <p:nvPr/>
          </p:nvGrpSpPr>
          <p:grpSpPr bwMode="auto">
            <a:xfrm>
              <a:off x="590" y="297"/>
              <a:ext cx="953" cy="544"/>
              <a:chOff x="0" y="0"/>
              <a:chExt cx="953" cy="544"/>
            </a:xfrm>
          </p:grpSpPr>
          <p:sp>
            <p:nvSpPr>
              <p:cNvPr id="8207" name="直接连接符 18450"/>
              <p:cNvSpPr>
                <a:spLocks noChangeShapeType="1"/>
              </p:cNvSpPr>
              <p:nvPr/>
            </p:nvSpPr>
            <p:spPr bwMode="auto">
              <a:xfrm>
                <a:off x="136" y="0"/>
                <a:ext cx="81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8" name="直接连接符 18451"/>
              <p:cNvSpPr>
                <a:spLocks noChangeShapeType="1"/>
              </p:cNvSpPr>
              <p:nvPr/>
            </p:nvSpPr>
            <p:spPr bwMode="auto">
              <a:xfrm>
                <a:off x="91" y="91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9" name="直接连接符 18452"/>
              <p:cNvSpPr>
                <a:spLocks noChangeShapeType="1"/>
              </p:cNvSpPr>
              <p:nvPr/>
            </p:nvSpPr>
            <p:spPr bwMode="auto">
              <a:xfrm>
                <a:off x="91" y="182"/>
                <a:ext cx="77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0" name="直接连接符 18453"/>
              <p:cNvSpPr>
                <a:spLocks noChangeShapeType="1"/>
              </p:cNvSpPr>
              <p:nvPr/>
            </p:nvSpPr>
            <p:spPr bwMode="auto">
              <a:xfrm>
                <a:off x="45" y="272"/>
                <a:ext cx="7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1" name="直接连接符 18454"/>
              <p:cNvSpPr>
                <a:spLocks noChangeShapeType="1"/>
              </p:cNvSpPr>
              <p:nvPr/>
            </p:nvSpPr>
            <p:spPr bwMode="auto">
              <a:xfrm>
                <a:off x="0" y="363"/>
                <a:ext cx="77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2" name="直接连接符 18455"/>
              <p:cNvSpPr>
                <a:spLocks noChangeShapeType="1"/>
              </p:cNvSpPr>
              <p:nvPr/>
            </p:nvSpPr>
            <p:spPr bwMode="auto">
              <a:xfrm>
                <a:off x="182" y="454"/>
                <a:ext cx="5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3" name="直接连接符 18456"/>
              <p:cNvSpPr>
                <a:spLocks noChangeShapeType="1"/>
              </p:cNvSpPr>
              <p:nvPr/>
            </p:nvSpPr>
            <p:spPr bwMode="auto">
              <a:xfrm>
                <a:off x="363" y="544"/>
                <a:ext cx="3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14" name="椭圆 18457"/>
            <p:cNvSpPr>
              <a:spLocks noChangeArrowheads="1"/>
            </p:cNvSpPr>
            <p:nvPr/>
          </p:nvSpPr>
          <p:spPr bwMode="auto">
            <a:xfrm>
              <a:off x="912" y="0"/>
              <a:ext cx="454" cy="454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9" name="直接连接符 18458"/>
          <p:cNvSpPr>
            <a:spLocks noChangeShapeType="1"/>
          </p:cNvSpPr>
          <p:nvPr/>
        </p:nvSpPr>
        <p:spPr bwMode="auto">
          <a:xfrm flipV="1">
            <a:off x="2843213" y="2205038"/>
            <a:ext cx="0" cy="936625"/>
          </a:xfrm>
          <a:prstGeom prst="line">
            <a:avLst/>
          </a:prstGeom>
          <a:noFill/>
          <a:ln w="539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0" name="文本框 18459"/>
          <p:cNvSpPr txBox="1">
            <a:spLocks noChangeArrowheads="1"/>
          </p:cNvSpPr>
          <p:nvPr/>
        </p:nvSpPr>
        <p:spPr bwMode="auto">
          <a:xfrm>
            <a:off x="2987675" y="2060575"/>
            <a:ext cx="86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F</a:t>
            </a:r>
            <a:r>
              <a:rPr lang="zh-CN" altLang="en-US" sz="2800" b="1" baseline="-25000">
                <a:solidFill>
                  <a:srgbClr val="FF0000"/>
                </a:solidFill>
              </a:rPr>
              <a:t>浮</a:t>
            </a:r>
          </a:p>
        </p:txBody>
      </p:sp>
      <p:sp>
        <p:nvSpPr>
          <p:cNvPr id="18461" name="直接连接符 18460"/>
          <p:cNvSpPr>
            <a:spLocks noChangeShapeType="1"/>
          </p:cNvSpPr>
          <p:nvPr/>
        </p:nvSpPr>
        <p:spPr bwMode="auto">
          <a:xfrm flipV="1">
            <a:off x="6659563" y="1916113"/>
            <a:ext cx="0" cy="936625"/>
          </a:xfrm>
          <a:prstGeom prst="line">
            <a:avLst/>
          </a:prstGeom>
          <a:noFill/>
          <a:ln w="53975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2" name="文本框 18461"/>
          <p:cNvSpPr txBox="1">
            <a:spLocks noChangeArrowheads="1"/>
          </p:cNvSpPr>
          <p:nvPr/>
        </p:nvSpPr>
        <p:spPr bwMode="auto">
          <a:xfrm>
            <a:off x="6804025" y="1844675"/>
            <a:ext cx="86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F</a:t>
            </a:r>
            <a:r>
              <a:rPr lang="zh-CN" altLang="en-US" sz="2800" b="1" baseline="-25000">
                <a:solidFill>
                  <a:srgbClr val="FF0000"/>
                </a:solidFill>
              </a:rPr>
              <a:t>浮</a:t>
            </a:r>
          </a:p>
        </p:txBody>
      </p:sp>
      <p:sp>
        <p:nvSpPr>
          <p:cNvPr id="18463" name="文本框 18462"/>
          <p:cNvSpPr txBox="1">
            <a:spLocks noChangeArrowheads="1"/>
          </p:cNvSpPr>
          <p:nvPr/>
        </p:nvSpPr>
        <p:spPr bwMode="auto">
          <a:xfrm>
            <a:off x="1403350" y="1125538"/>
            <a:ext cx="7127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画出下列物体在水中所受浮力的示意图</a:t>
            </a:r>
          </a:p>
        </p:txBody>
      </p:sp>
    </p:spTree>
    <p:extLst>
      <p:ext uri="{BB962C8B-B14F-4D97-AF65-F5344CB8AC3E}">
        <p14:creationId xmlns:p14="http://schemas.microsoft.com/office/powerpoint/2010/main" val="285694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9" grpId="0" animBg="1"/>
      <p:bldP spid="18460" grpId="0"/>
      <p:bldP spid="18461" grpId="0" animBg="1"/>
      <p:bldP spid="18462" grpId="0"/>
      <p:bldP spid="184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t="16955" r="1202"/>
          <a:stretch>
            <a:fillRect/>
          </a:stretch>
        </p:blipFill>
        <p:spPr>
          <a:xfrm>
            <a:off x="5436235" y="3068949"/>
            <a:ext cx="3094352" cy="324548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图片 2" descr="W0201405215011749340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00" y="3194050"/>
            <a:ext cx="3463925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6" name="文本框 3"/>
          <p:cNvSpPr txBox="1">
            <a:spLocks noChangeArrowheads="1"/>
          </p:cNvSpPr>
          <p:nvPr/>
        </p:nvSpPr>
        <p:spPr bwMode="auto">
          <a:xfrm>
            <a:off x="1619250" y="1196975"/>
            <a:ext cx="6977063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漂浮在水面的物体（如冰山）受到浮力，那么浸没在水中的物体（如浸没在水中的苹果）也会受到浮力吗？</a:t>
            </a:r>
          </a:p>
        </p:txBody>
      </p:sp>
    </p:spTree>
    <p:extLst>
      <p:ext uri="{BB962C8B-B14F-4D97-AF65-F5344CB8AC3E}">
        <p14:creationId xmlns:p14="http://schemas.microsoft.com/office/powerpoint/2010/main" val="1489872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4"/>
          <p:cNvSpPr>
            <a:spLocks noChangeArrowheads="1"/>
          </p:cNvSpPr>
          <p:nvPr/>
        </p:nvSpPr>
        <p:spPr bwMode="auto">
          <a:xfrm>
            <a:off x="1331913" y="1728788"/>
            <a:ext cx="4821237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/>
              <a:t>测力计的示数变小了，这说明了什么？</a:t>
            </a:r>
            <a:endParaRPr lang="zh-CN" altLang="en-US" sz="2800">
              <a:solidFill>
                <a:srgbClr val="111111"/>
              </a:solidFill>
              <a:latin typeface="Times New Roman" pitchFamily="18" charset="0"/>
            </a:endParaRPr>
          </a:p>
        </p:txBody>
      </p:sp>
      <p:pic>
        <p:nvPicPr>
          <p:cNvPr id="1126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700213"/>
            <a:ext cx="2973388" cy="420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Rectangle 10"/>
          <p:cNvSpPr>
            <a:spLocks noGrp="1"/>
          </p:cNvSpPr>
          <p:nvPr/>
        </p:nvSpPr>
        <p:spPr>
          <a:xfrm>
            <a:off x="964564" y="409573"/>
            <a:ext cx="6002021" cy="728977"/>
          </a:xfrm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  <a:cs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  <a:cs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  <a:cs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accent1"/>
                </a:solidFill>
                <a:latin typeface="Arial" panose="020B0604020202020204" pitchFamily="34" charset="0"/>
                <a:ea typeface="华文中宋" panose="02010600040101010101" pitchFamily="2" charset="-122"/>
                <a:cs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FF3300"/>
                </a:solidFill>
                <a:latin typeface="Arial" panose="020B0604020202020204" pitchFamily="34" charset="0"/>
                <a:ea typeface="华文中宋" panose="02010600040101010101" pitchFamily="2" charset="-122"/>
                <a:cs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测量铝块浸没水中所受到的浮力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403350" y="2781300"/>
            <a:ext cx="4395788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>
                <a:solidFill>
                  <a:srgbClr val="FF0000"/>
                </a:solidFill>
              </a:rPr>
              <a:t>说明浸入水中的铝块受到了浮力的作用。</a:t>
            </a:r>
          </a:p>
        </p:txBody>
      </p:sp>
    </p:spTree>
    <p:extLst>
      <p:ext uri="{BB962C8B-B14F-4D97-AF65-F5344CB8AC3E}">
        <p14:creationId xmlns:p14="http://schemas.microsoft.com/office/powerpoint/2010/main" val="210543100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00100"/>
            <a:ext cx="782638" cy="445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15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827088"/>
            <a:ext cx="192405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文本框 21507"/>
          <p:cNvSpPr txBox="1">
            <a:spLocks noChangeArrowheads="1"/>
          </p:cNvSpPr>
          <p:nvPr/>
        </p:nvSpPr>
        <p:spPr bwMode="auto">
          <a:xfrm>
            <a:off x="0" y="5368925"/>
            <a:ext cx="1608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</a:rPr>
              <a:t>G=15N</a:t>
            </a:r>
          </a:p>
        </p:txBody>
      </p:sp>
      <p:sp>
        <p:nvSpPr>
          <p:cNvPr id="21509" name="文本框 21508"/>
          <p:cNvSpPr txBox="1">
            <a:spLocks noChangeArrowheads="1"/>
          </p:cNvSpPr>
          <p:nvPr/>
        </p:nvSpPr>
        <p:spPr bwMode="auto">
          <a:xfrm>
            <a:off x="2220913" y="1430338"/>
            <a:ext cx="16081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F=8N</a:t>
            </a:r>
          </a:p>
        </p:txBody>
      </p:sp>
      <p:sp>
        <p:nvSpPr>
          <p:cNvPr id="21510" name="文本框 21509"/>
          <p:cNvSpPr txBox="1">
            <a:spLocks noChangeArrowheads="1"/>
          </p:cNvSpPr>
          <p:nvPr/>
        </p:nvSpPr>
        <p:spPr bwMode="auto">
          <a:xfrm>
            <a:off x="3829050" y="3368675"/>
            <a:ext cx="4752975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物体在竖直向下的重力、竖直向上的浮力和竖直向上的拉力这三个力的作用下保持静止状态。</a:t>
            </a:r>
          </a:p>
          <a:p>
            <a:pPr>
              <a:lnSpc>
                <a:spcPct val="150000"/>
              </a:lnSpc>
            </a:pPr>
            <a:r>
              <a:rPr lang="zh-CN" altLang="en-US" sz="3200" b="1"/>
              <a:t> </a:t>
            </a:r>
            <a:r>
              <a:rPr lang="en-US" altLang="zh-CN" sz="3200" b="1"/>
              <a:t>F</a:t>
            </a:r>
            <a:r>
              <a:rPr lang="zh-CN" altLang="en-US" sz="3200" b="1"/>
              <a:t>浮 </a:t>
            </a:r>
            <a:r>
              <a:rPr lang="en-US" altLang="zh-CN" sz="3200" b="1"/>
              <a:t>+  </a:t>
            </a:r>
            <a:r>
              <a:rPr lang="en-US" altLang="zh-CN" sz="3200" b="1">
                <a:solidFill>
                  <a:srgbClr val="FF0000"/>
                </a:solidFill>
              </a:rPr>
              <a:t>F</a:t>
            </a:r>
            <a:r>
              <a:rPr lang="en-US" altLang="zh-CN" sz="3200"/>
              <a:t> </a:t>
            </a:r>
            <a:r>
              <a:rPr lang="en-US" altLang="zh-CN" sz="3200" b="1"/>
              <a:t>= G</a:t>
            </a:r>
            <a:r>
              <a:rPr lang="en-US" altLang="zh-CN" sz="3200"/>
              <a:t> </a:t>
            </a:r>
          </a:p>
          <a:p>
            <a:r>
              <a:rPr lang="en-US" altLang="zh-CN" sz="3200" b="1"/>
              <a:t>F</a:t>
            </a:r>
            <a:r>
              <a:rPr lang="zh-CN" altLang="en-US" sz="3200" b="1"/>
              <a:t>浮 </a:t>
            </a:r>
            <a:r>
              <a:rPr lang="en-US" altLang="zh-CN" sz="3200" b="1"/>
              <a:t>= G</a:t>
            </a:r>
            <a:r>
              <a:rPr lang="zh-CN" altLang="en-US" sz="3200" b="1"/>
              <a:t>－ </a:t>
            </a:r>
            <a:r>
              <a:rPr lang="en-US" altLang="zh-CN" sz="3200" b="1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1512" name="文本框 21511"/>
          <p:cNvSpPr txBox="1">
            <a:spLocks noChangeArrowheads="1"/>
          </p:cNvSpPr>
          <p:nvPr/>
        </p:nvSpPr>
        <p:spPr bwMode="auto">
          <a:xfrm>
            <a:off x="2106613" y="5362575"/>
            <a:ext cx="5826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21513" name="直接连接符 21512"/>
          <p:cNvSpPr>
            <a:spLocks noChangeShapeType="1"/>
          </p:cNvSpPr>
          <p:nvPr/>
        </p:nvSpPr>
        <p:spPr bwMode="auto">
          <a:xfrm>
            <a:off x="2119313" y="4545013"/>
            <a:ext cx="0" cy="1357312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直接连接符 21513"/>
          <p:cNvSpPr>
            <a:spLocks noChangeShapeType="1"/>
          </p:cNvSpPr>
          <p:nvPr/>
        </p:nvSpPr>
        <p:spPr bwMode="auto">
          <a:xfrm flipH="1" flipV="1">
            <a:off x="2106613" y="3906838"/>
            <a:ext cx="12700" cy="650875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文本框 21514"/>
          <p:cNvSpPr txBox="1">
            <a:spLocks noChangeArrowheads="1"/>
          </p:cNvSpPr>
          <p:nvPr/>
        </p:nvSpPr>
        <p:spPr bwMode="auto">
          <a:xfrm>
            <a:off x="2078038" y="3756025"/>
            <a:ext cx="860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F</a:t>
            </a:r>
            <a:r>
              <a:rPr lang="zh-CN" altLang="en-US" sz="1600" b="1">
                <a:solidFill>
                  <a:srgbClr val="FF0000"/>
                </a:solidFill>
              </a:rPr>
              <a:t>浮</a:t>
            </a:r>
          </a:p>
        </p:txBody>
      </p:sp>
      <p:sp>
        <p:nvSpPr>
          <p:cNvPr id="21516" name="直接连接符 21515"/>
          <p:cNvSpPr>
            <a:spLocks noChangeShapeType="1"/>
          </p:cNvSpPr>
          <p:nvPr/>
        </p:nvSpPr>
        <p:spPr bwMode="auto">
          <a:xfrm flipH="1" flipV="1">
            <a:off x="2105025" y="3505200"/>
            <a:ext cx="12700" cy="1038225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文本框 21516"/>
          <p:cNvSpPr txBox="1">
            <a:spLocks noChangeArrowheads="1"/>
          </p:cNvSpPr>
          <p:nvPr/>
        </p:nvSpPr>
        <p:spPr bwMode="auto">
          <a:xfrm>
            <a:off x="2078038" y="3368675"/>
            <a:ext cx="500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6500" name="Rectangle 6"/>
          <p:cNvSpPr>
            <a:spLocks noChangeArrowheads="1"/>
          </p:cNvSpPr>
          <p:nvPr/>
        </p:nvSpPr>
        <p:spPr bwMode="auto">
          <a:xfrm>
            <a:off x="3687763" y="827088"/>
            <a:ext cx="5062537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>
                <a:latin typeface="Times New Roman" pitchFamily="18" charset="0"/>
              </a:rPr>
              <a:t>用弹簧测力计测浮力，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这种求浮力大小的方法叫</a:t>
            </a:r>
            <a:r>
              <a:rPr lang="zh-CN" altLang="en-US" sz="2800" i="1">
                <a:solidFill>
                  <a:srgbClr val="FF0000"/>
                </a:solidFill>
                <a:latin typeface="Times New Roman" pitchFamily="18" charset="0"/>
              </a:rPr>
              <a:t>测力计法：</a:t>
            </a:r>
          </a:p>
          <a:p>
            <a:pPr eaLnBrk="0" hangingPunct="0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zh-CN" altLang="en-US" sz="2800" baseline="-25000">
                <a:solidFill>
                  <a:srgbClr val="FF0000"/>
                </a:solidFill>
                <a:latin typeface="Times New Roman" pitchFamily="18" charset="0"/>
              </a:rPr>
              <a:t>浮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</a:rPr>
              <a:t>G</a:t>
            </a:r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－</a:t>
            </a:r>
            <a:r>
              <a:rPr lang="en-US" altLang="zh-CN" sz="2800" i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00000"/>
                </a:solidFill>
              </a:rPr>
              <a:t>G：</a:t>
            </a:r>
            <a:r>
              <a:rPr lang="zh-CN" altLang="en-US" sz="2800" b="1">
                <a:solidFill>
                  <a:srgbClr val="C00000"/>
                </a:solidFill>
              </a:rPr>
              <a:t>物体在空气中受到的重力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00000"/>
                </a:solidFill>
              </a:rPr>
              <a:t> F</a:t>
            </a:r>
            <a:r>
              <a:rPr lang="zh-CN" altLang="en-US" sz="2800" b="1">
                <a:solidFill>
                  <a:srgbClr val="C00000"/>
                </a:solidFill>
              </a:rPr>
              <a:t>：</a:t>
            </a:r>
            <a:r>
              <a:rPr lang="en-US" altLang="zh-CN" sz="2800">
                <a:solidFill>
                  <a:srgbClr val="C00000"/>
                </a:solidFill>
              </a:rPr>
              <a:t> </a:t>
            </a:r>
            <a:r>
              <a:rPr lang="zh-CN" altLang="en-US" sz="2800" b="1">
                <a:solidFill>
                  <a:srgbClr val="C00000"/>
                </a:solidFill>
              </a:rPr>
              <a:t>物体浸没在液体中弹簧测     力计 的示数</a:t>
            </a:r>
          </a:p>
          <a:p>
            <a:pPr eaLnBrk="0" hangingPunct="0">
              <a:lnSpc>
                <a:spcPct val="120000"/>
              </a:lnSpc>
              <a:buFont typeface="Arial" pitchFamily="34" charset="0"/>
              <a:buNone/>
            </a:pPr>
            <a:endParaRPr lang="zh-CN" altLang="en-US" sz="2800" b="1" i="1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34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510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510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 build="allAtOnce" bldLvl="0"/>
      <p:bldP spid="21512" grpId="0"/>
      <p:bldP spid="21513" grpId="0" animBg="1"/>
      <p:bldP spid="21514" grpId="0" animBg="1"/>
      <p:bldP spid="21515" grpId="0"/>
      <p:bldP spid="21516" grpId="0" animBg="1"/>
      <p:bldP spid="21517" grpId="0"/>
      <p:bldP spid="1065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684213" y="428625"/>
            <a:ext cx="7920037" cy="5808663"/>
          </a:xfrm>
        </p:spPr>
        <p:txBody>
          <a:bodyPr/>
          <a:lstStyle/>
          <a:p>
            <a:pPr algn="l" eaLnBrk="1" hangingPunct="1"/>
            <a:r>
              <a:rPr lang="en-US" altLang="zh-CN" sz="1000" b="1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 </a:t>
            </a:r>
          </a:p>
          <a:p>
            <a:pPr algn="l" eaLnBrk="1" hangingPunct="1"/>
            <a:endParaRPr lang="zh-CN" altLang="en-US" sz="2800" smtClean="0">
              <a:solidFill>
                <a:schemeClr val="hlink"/>
              </a:solidFill>
              <a:latin typeface="宋体" pitchFamily="2" charset="-122"/>
              <a:ea typeface="黑体" pitchFamily="49" charset="-122"/>
              <a:sym typeface="黑体" pitchFamily="49" charset="-122"/>
            </a:endParaRPr>
          </a:p>
          <a:p>
            <a:pPr algn="l" eaLnBrk="1" hangingPunct="1"/>
            <a:r>
              <a:rPr lang="zh-CN" altLang="en-US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用弹簧测力计在空气中称一物块，测得重为</a:t>
            </a:r>
            <a:r>
              <a:rPr lang="en-US" altLang="zh-CN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20N</a:t>
            </a:r>
            <a:r>
              <a:rPr lang="zh-CN" altLang="en-US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，当把这个物体的一部分浸在水中时，弹簧测力计的示数为</a:t>
            </a:r>
            <a:r>
              <a:rPr lang="en-US" altLang="zh-CN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16N</a:t>
            </a:r>
            <a:r>
              <a:rPr lang="zh-CN" altLang="en-US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，这个物块受到的浮力___</a:t>
            </a:r>
            <a:r>
              <a:rPr lang="en-US" altLang="zh-CN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N</a:t>
            </a:r>
            <a:r>
              <a:rPr lang="zh-CN" altLang="en-US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。若将物块全部浸没在水中，物块所受浮力为</a:t>
            </a:r>
            <a:r>
              <a:rPr lang="en-US" altLang="zh-CN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15N</a:t>
            </a:r>
            <a:r>
              <a:rPr lang="zh-CN" altLang="en-US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，这时弹簧测力计的示数将变为</a:t>
            </a:r>
            <a:r>
              <a:rPr lang="en-US" altLang="zh-CN" sz="3600" u="sng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 </a:t>
            </a:r>
            <a:r>
              <a:rPr lang="en-US" altLang="zh-CN" sz="3600" u="sng" smtClean="0">
                <a:solidFill>
                  <a:srgbClr val="FF0066"/>
                </a:solidFill>
                <a:latin typeface="宋体" pitchFamily="2" charset="-122"/>
                <a:ea typeface="黑体" pitchFamily="49" charset="-122"/>
                <a:sym typeface="黑体" pitchFamily="49" charset="-122"/>
              </a:rPr>
              <a:t> </a:t>
            </a:r>
            <a:r>
              <a:rPr lang="en-US" altLang="zh-CN" sz="3600" u="sng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  </a:t>
            </a:r>
            <a:r>
              <a:rPr lang="en-US" altLang="zh-CN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N</a:t>
            </a:r>
            <a:r>
              <a:rPr lang="zh-CN" altLang="en-US" sz="3600" smtClean="0">
                <a:latin typeface="宋体" pitchFamily="2" charset="-122"/>
                <a:ea typeface="黑体" pitchFamily="49" charset="-122"/>
                <a:sym typeface="黑体" pitchFamily="49" charset="-122"/>
              </a:rPr>
              <a:t>。</a:t>
            </a:r>
          </a:p>
          <a:p>
            <a:pPr algn="l" eaLnBrk="1" hangingPunct="1"/>
            <a:endParaRPr lang="zh-CN" altLang="en-US" sz="2800" smtClean="0"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37891" name="TextBox 3"/>
          <p:cNvSpPr>
            <a:spLocks noChangeArrowheads="1"/>
          </p:cNvSpPr>
          <p:nvPr/>
        </p:nvSpPr>
        <p:spPr bwMode="auto">
          <a:xfrm>
            <a:off x="5002213" y="2744788"/>
            <a:ext cx="1143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66"/>
                </a:solidFill>
                <a:latin typeface="Calibri" pitchFamily="34" charset="0"/>
                <a:sym typeface="Calibri" pitchFamily="34" charset="0"/>
              </a:rPr>
              <a:t>4</a:t>
            </a:r>
          </a:p>
        </p:txBody>
      </p:sp>
      <p:sp>
        <p:nvSpPr>
          <p:cNvPr id="37892" name="TextBox 4"/>
          <p:cNvSpPr>
            <a:spLocks noChangeArrowheads="1"/>
          </p:cNvSpPr>
          <p:nvPr/>
        </p:nvSpPr>
        <p:spPr bwMode="auto">
          <a:xfrm>
            <a:off x="6792913" y="3879850"/>
            <a:ext cx="1143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66"/>
                </a:solidFill>
                <a:latin typeface="Calibri" pitchFamily="34" charset="0"/>
                <a:sym typeface="Calibri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76493798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/>
      <p:bldP spid="37892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1932</Words>
  <Application>Microsoft Office PowerPoint</Application>
  <PresentationFormat>全屏显示(4:3)</PresentationFormat>
  <Paragraphs>201</Paragraphs>
  <Slides>30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1.浮力的大小与什么因素有关呢？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一、力</dc:title>
  <dc:creator>Administrator</dc:creator>
  <cp:lastModifiedBy>User</cp:lastModifiedBy>
  <cp:revision>4</cp:revision>
  <dcterms:created xsi:type="dcterms:W3CDTF">2021-02-06T05:00:33Z</dcterms:created>
  <dcterms:modified xsi:type="dcterms:W3CDTF">2021-02-06T05:17:30Z</dcterms:modified>
</cp:coreProperties>
</file>